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9" r:id="rId3"/>
    <p:sldId id="260" r:id="rId4"/>
    <p:sldId id="294" r:id="rId5"/>
    <p:sldId id="295" r:id="rId6"/>
    <p:sldId id="318" r:id="rId7"/>
    <p:sldId id="314" r:id="rId8"/>
    <p:sldId id="258" r:id="rId9"/>
    <p:sldId id="315" r:id="rId10"/>
    <p:sldId id="267" r:id="rId11"/>
    <p:sldId id="316" r:id="rId12"/>
    <p:sldId id="317" r:id="rId13"/>
    <p:sldId id="268" r:id="rId14"/>
    <p:sldId id="263" r:id="rId15"/>
    <p:sldId id="271" r:id="rId16"/>
    <p:sldId id="272" r:id="rId17"/>
    <p:sldId id="274" r:id="rId18"/>
    <p:sldId id="319" r:id="rId19"/>
    <p:sldId id="282" r:id="rId20"/>
    <p:sldId id="285" r:id="rId21"/>
    <p:sldId id="289" r:id="rId22"/>
    <p:sldId id="293" r:id="rId23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38A8E-1A17-49A6-B90E-820F36C2BBF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1D060-4FDB-40C0-B844-0ED391E6FBB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2099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1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2787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83568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1423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43432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9660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67813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84793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521734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5938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4784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9536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8421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24188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2144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8892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3783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AE76A82-7C03-46CB-B325-86191168D947}" type="datetimeFigureOut">
              <a:rPr lang="es-BO" smtClean="0"/>
              <a:t>19/2/2020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55DA2FA-090D-4D69-B382-6F03741A9B39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97085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82342" y="439022"/>
            <a:ext cx="8373006" cy="843156"/>
          </a:xfrm>
        </p:spPr>
        <p:txBody>
          <a:bodyPr>
            <a:normAutofit/>
          </a:bodyPr>
          <a:lstStyle/>
          <a:p>
            <a:r>
              <a:rPr lang="es-MX" b="1" dirty="0"/>
              <a:t>Diseño Mecatrónico I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207568" y="1988840"/>
            <a:ext cx="7344816" cy="3744416"/>
          </a:xfrm>
        </p:spPr>
        <p:txBody>
          <a:bodyPr/>
          <a:lstStyle/>
          <a:p>
            <a:r>
              <a:rPr lang="es-MX" b="1" dirty="0" err="1">
                <a:solidFill>
                  <a:schemeClr val="tx1"/>
                </a:solidFill>
              </a:rPr>
              <a:t>Mgr</a:t>
            </a:r>
            <a:r>
              <a:rPr lang="es-MX" b="1" dirty="0">
                <a:solidFill>
                  <a:schemeClr val="tx1"/>
                </a:solidFill>
              </a:rPr>
              <a:t>. José Luis Dorado Ponce de León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40" y="3327766"/>
            <a:ext cx="1994321" cy="148871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18744" y="5223123"/>
            <a:ext cx="7122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2400" b="1" dirty="0"/>
              <a:t>http://www.jdorado.com/presentaciones.html</a:t>
            </a:r>
          </a:p>
        </p:txBody>
      </p:sp>
    </p:spTree>
    <p:extLst>
      <p:ext uri="{BB962C8B-B14F-4D97-AF65-F5344CB8AC3E}">
        <p14:creationId xmlns:p14="http://schemas.microsoft.com/office/powerpoint/2010/main" val="158153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79398" y="322636"/>
            <a:ext cx="6302572" cy="1098546"/>
          </a:xfrm>
        </p:spPr>
        <p:txBody>
          <a:bodyPr>
            <a:normAutofit/>
          </a:bodyPr>
          <a:lstStyle/>
          <a:p>
            <a:r>
              <a:rPr lang="es-MX" dirty="0"/>
              <a:t>Metodología de Diseño</a:t>
            </a:r>
          </a:p>
        </p:txBody>
      </p:sp>
      <p:grpSp>
        <p:nvGrpSpPr>
          <p:cNvPr id="19" name="18 Grupo"/>
          <p:cNvGrpSpPr/>
          <p:nvPr/>
        </p:nvGrpSpPr>
        <p:grpSpPr>
          <a:xfrm>
            <a:off x="1538506" y="2869656"/>
            <a:ext cx="9106091" cy="676010"/>
            <a:chOff x="14505" y="2869656"/>
            <a:chExt cx="9106091" cy="676010"/>
          </a:xfrm>
        </p:grpSpPr>
        <p:sp>
          <p:nvSpPr>
            <p:cNvPr id="4" name="3 Rectángulo"/>
            <p:cNvSpPr/>
            <p:nvPr/>
          </p:nvSpPr>
          <p:spPr>
            <a:xfrm>
              <a:off x="14505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Planificación del Producto</a:t>
              </a:r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141709" y="286965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Generación del Concepto</a:t>
              </a:r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267744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  <p:sp>
          <p:nvSpPr>
            <p:cNvPr id="7" name="6 Rectángulo"/>
            <p:cNvSpPr/>
            <p:nvPr/>
          </p:nvSpPr>
          <p:spPr>
            <a:xfrm>
              <a:off x="4594194" y="2880131"/>
              <a:ext cx="980492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Ingeniería del Producto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700116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del Proceso Industrial</a:t>
              </a:r>
            </a:p>
          </p:txBody>
        </p:sp>
        <p:sp>
          <p:nvSpPr>
            <p:cNvPr id="9" name="8 Rectángulo"/>
            <p:cNvSpPr/>
            <p:nvPr/>
          </p:nvSpPr>
          <p:spPr>
            <a:xfrm>
              <a:off x="6877849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para Construcción del Producto</a:t>
              </a:r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3419873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Piloteo del Diseño del Prototipo</a:t>
              </a:r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8040476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</p:grpSp>
      <p:sp>
        <p:nvSpPr>
          <p:cNvPr id="21" name="20 Rectángulo"/>
          <p:cNvSpPr/>
          <p:nvPr/>
        </p:nvSpPr>
        <p:spPr>
          <a:xfrm>
            <a:off x="1506247" y="3866440"/>
            <a:ext cx="1080120" cy="17228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Contextualización, creación del valor agregado, impacto social, económico, sustentable, sostenible y ecológico; selección y análisis del ciclo de vida del producto. 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2633451" y="3861048"/>
            <a:ext cx="1080120" cy="17171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Análisis de los atributos y del proceso de desarrollo del concepto, identificar necesidades, vincular valores, elaborar características a nivel de sistema y detalle</a:t>
            </a:r>
            <a:r>
              <a:rPr lang="es-MX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3791745" y="3873254"/>
            <a:ext cx="1047861" cy="170495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MX" sz="800" dirty="0">
                <a:solidFill>
                  <a:schemeClr val="tx1"/>
                </a:solidFill>
              </a:rPr>
              <a:t>Modelo físico y matemático del concepto, selección de los atributos del producto, definición de requerimientos y especificaciones, prueba del concepto.</a:t>
            </a:r>
            <a:endParaRPr lang="es-MX" sz="800" dirty="0">
              <a:solidFill>
                <a:schemeClr val="tx1"/>
              </a:solidFill>
              <a:ea typeface="Calibri"/>
              <a:cs typeface="Times New Roman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6061067" y="3871524"/>
            <a:ext cx="1033177" cy="14296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Diseño a bloques del modelo para la definición de la arquitectura del producto con requerimientos -  especificaciones.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7191858" y="3873254"/>
            <a:ext cx="1080120" cy="11399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Diseño: materiales, sujeciones, dispositivos, herramientas y métodos para la construcción del producto</a:t>
            </a:r>
            <a:r>
              <a:rPr lang="es-MX" sz="1100" dirty="0"/>
              <a:t>.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8369591" y="3888986"/>
            <a:ext cx="1080120" cy="12682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MX" sz="800" dirty="0">
                <a:solidFill>
                  <a:schemeClr val="tx1"/>
                </a:solidFill>
              </a:rPr>
              <a:t>Enfoques de los prototipos analíticos y físicos, funcionales alfa, beta y terminados, construcción virtual y diseño del prototipo.</a:t>
            </a:r>
            <a:endParaRPr lang="es-MX" sz="800" dirty="0">
              <a:solidFill>
                <a:schemeClr val="tx1"/>
              </a:solidFill>
              <a:ea typeface="Calibri"/>
              <a:cs typeface="Times New Roman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4911615" y="3866440"/>
            <a:ext cx="1080120" cy="114673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Análisis de las variables entradas, salidas  y elementos  del proceso dentro el modelo con sus consideraciones desde el producto.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9532218" y="3888986"/>
            <a:ext cx="1080120" cy="14122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Operación de la construcción de las piezas basado en las hojas de proceso, de su manufactura o maquinado, ajuste o selección de las piezas existentes en el mercado.</a:t>
            </a:r>
          </a:p>
        </p:txBody>
      </p:sp>
      <p:grpSp>
        <p:nvGrpSpPr>
          <p:cNvPr id="3" name="2 Grupo"/>
          <p:cNvGrpSpPr/>
          <p:nvPr/>
        </p:nvGrpSpPr>
        <p:grpSpPr>
          <a:xfrm>
            <a:off x="1703512" y="1772816"/>
            <a:ext cx="8856986" cy="665990"/>
            <a:chOff x="179511" y="1772816"/>
            <a:chExt cx="8856986" cy="665990"/>
          </a:xfrm>
        </p:grpSpPr>
        <p:grpSp>
          <p:nvGrpSpPr>
            <p:cNvPr id="10" name="9 Grupo"/>
            <p:cNvGrpSpPr/>
            <p:nvPr/>
          </p:nvGrpSpPr>
          <p:grpSpPr>
            <a:xfrm>
              <a:off x="179511" y="1772816"/>
              <a:ext cx="8856986" cy="665990"/>
              <a:chOff x="395535" y="5067266"/>
              <a:chExt cx="8488910" cy="665990"/>
            </a:xfrm>
          </p:grpSpPr>
          <p:sp>
            <p:nvSpPr>
              <p:cNvPr id="11" name="10 Rectángulo"/>
              <p:cNvSpPr/>
              <p:nvPr/>
            </p:nvSpPr>
            <p:spPr>
              <a:xfrm>
                <a:off x="395535" y="5085184"/>
                <a:ext cx="1117784" cy="6480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>
                    <a:solidFill>
                      <a:schemeClr val="tx1"/>
                    </a:solidFill>
                  </a:rPr>
                  <a:t>Planificación del Producto</a:t>
                </a:r>
              </a:p>
            </p:txBody>
          </p:sp>
          <p:sp>
            <p:nvSpPr>
              <p:cNvPr id="12" name="11 Rectángulo"/>
              <p:cNvSpPr/>
              <p:nvPr/>
            </p:nvSpPr>
            <p:spPr>
              <a:xfrm>
                <a:off x="1979712" y="5085184"/>
                <a:ext cx="1152128" cy="6480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>
                    <a:solidFill>
                      <a:schemeClr val="tx1"/>
                    </a:solidFill>
                  </a:rPr>
                  <a:t>Generación</a:t>
                </a:r>
                <a:r>
                  <a:rPr lang="es-MX" sz="1200" dirty="0">
                    <a:solidFill>
                      <a:schemeClr val="tx1"/>
                    </a:solidFill>
                  </a:rPr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del</a:t>
                </a:r>
                <a:r>
                  <a:rPr lang="es-MX" sz="1200" dirty="0">
                    <a:solidFill>
                      <a:schemeClr val="tx1"/>
                    </a:solidFill>
                  </a:rPr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Concepto</a:t>
                </a: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3445591" y="5085184"/>
                <a:ext cx="1126409" cy="6480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>
                    <a:solidFill>
                      <a:schemeClr val="tx1"/>
                    </a:solidFill>
                  </a:rPr>
                  <a:t>Construcción  Modelo  del Producto</a:t>
                </a: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4932040" y="5075650"/>
                <a:ext cx="1080120" cy="6480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>
                    <a:solidFill>
                      <a:schemeClr val="tx1"/>
                    </a:solidFill>
                  </a:rPr>
                  <a:t>Ingeniería del Producto</a:t>
                </a: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6372200" y="5085184"/>
                <a:ext cx="1080120" cy="6480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>
                    <a:solidFill>
                      <a:schemeClr val="tx1"/>
                    </a:solidFill>
                  </a:rPr>
                  <a:t>Diseño del Proceso</a:t>
                </a:r>
                <a:r>
                  <a:rPr lang="es-MX" sz="1200" dirty="0"/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Industrial</a:t>
                </a: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7711181" y="5067266"/>
                <a:ext cx="1173264" cy="64807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200" b="1" dirty="0">
                    <a:solidFill>
                      <a:schemeClr val="tx1"/>
                    </a:solidFill>
                  </a:rPr>
                  <a:t>Diseño</a:t>
                </a:r>
                <a:r>
                  <a:rPr lang="es-MX" sz="1200" dirty="0"/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para</a:t>
                </a:r>
                <a:r>
                  <a:rPr lang="es-MX" sz="1200" dirty="0"/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Construcción</a:t>
                </a:r>
                <a:r>
                  <a:rPr lang="es-MX" sz="1200" dirty="0"/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del</a:t>
                </a:r>
                <a:r>
                  <a:rPr lang="es-MX" sz="1200" dirty="0"/>
                  <a:t> </a:t>
                </a:r>
                <a:r>
                  <a:rPr lang="es-MX" sz="1200" b="1" dirty="0">
                    <a:solidFill>
                      <a:schemeClr val="tx1"/>
                    </a:solidFill>
                  </a:rPr>
                  <a:t>Producto</a:t>
                </a:r>
              </a:p>
            </p:txBody>
          </p:sp>
        </p:grpSp>
        <p:sp>
          <p:nvSpPr>
            <p:cNvPr id="40" name="39 Flecha derecha"/>
            <p:cNvSpPr/>
            <p:nvPr/>
          </p:nvSpPr>
          <p:spPr>
            <a:xfrm>
              <a:off x="1498903" y="2019418"/>
              <a:ext cx="150608" cy="1716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41 Flecha derecha"/>
            <p:cNvSpPr/>
            <p:nvPr/>
          </p:nvSpPr>
          <p:spPr>
            <a:xfrm>
              <a:off x="3157148" y="2029358"/>
              <a:ext cx="150608" cy="1716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42 Flecha derecha"/>
            <p:cNvSpPr/>
            <p:nvPr/>
          </p:nvSpPr>
          <p:spPr>
            <a:xfrm>
              <a:off x="4594194" y="2028952"/>
              <a:ext cx="150608" cy="1716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43 Flecha derecha"/>
            <p:cNvSpPr/>
            <p:nvPr/>
          </p:nvSpPr>
          <p:spPr>
            <a:xfrm>
              <a:off x="7596336" y="1988840"/>
              <a:ext cx="150608" cy="1716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44 Flecha derecha"/>
            <p:cNvSpPr/>
            <p:nvPr/>
          </p:nvSpPr>
          <p:spPr>
            <a:xfrm>
              <a:off x="6192811" y="2028952"/>
              <a:ext cx="150608" cy="1716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0" name="Rectángulo 19"/>
          <p:cNvSpPr/>
          <p:nvPr/>
        </p:nvSpPr>
        <p:spPr>
          <a:xfrm>
            <a:off x="1506247" y="2729132"/>
            <a:ext cx="1159463" cy="2860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6780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4624" y="-155007"/>
            <a:ext cx="8534400" cy="1507067"/>
          </a:xfrm>
        </p:spPr>
        <p:txBody>
          <a:bodyPr/>
          <a:lstStyle/>
          <a:p>
            <a:r>
              <a:rPr lang="es-MX" dirty="0"/>
              <a:t>Planificación del Producto</a:t>
            </a:r>
            <a:endParaRPr lang="es-ES" dirty="0"/>
          </a:p>
        </p:txBody>
      </p:sp>
      <p:grpSp>
        <p:nvGrpSpPr>
          <p:cNvPr id="3" name="2 Grupo"/>
          <p:cNvGrpSpPr/>
          <p:nvPr/>
        </p:nvGrpSpPr>
        <p:grpSpPr>
          <a:xfrm>
            <a:off x="1561910" y="1484784"/>
            <a:ext cx="9106091" cy="676010"/>
            <a:chOff x="14505" y="2869656"/>
            <a:chExt cx="9106091" cy="676010"/>
          </a:xfrm>
        </p:grpSpPr>
        <p:sp>
          <p:nvSpPr>
            <p:cNvPr id="4" name="3 Rectángulo"/>
            <p:cNvSpPr/>
            <p:nvPr/>
          </p:nvSpPr>
          <p:spPr>
            <a:xfrm>
              <a:off x="14505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Planificación del Producto</a:t>
              </a:r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141709" y="286965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Generación del Concepto</a:t>
              </a:r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267744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  <p:sp>
          <p:nvSpPr>
            <p:cNvPr id="7" name="6 Rectángulo"/>
            <p:cNvSpPr/>
            <p:nvPr/>
          </p:nvSpPr>
          <p:spPr>
            <a:xfrm>
              <a:off x="4594194" y="2880131"/>
              <a:ext cx="980492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Ingeniería del Producto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700116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del Proceso Industrial</a:t>
              </a:r>
            </a:p>
          </p:txBody>
        </p:sp>
        <p:sp>
          <p:nvSpPr>
            <p:cNvPr id="9" name="8 Rectángulo"/>
            <p:cNvSpPr/>
            <p:nvPr/>
          </p:nvSpPr>
          <p:spPr>
            <a:xfrm>
              <a:off x="6877849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para Construcción del Producto</a:t>
              </a: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419873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Piloteo del Diseño del Prototipo</a:t>
              </a: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8040476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561910" y="2780928"/>
            <a:ext cx="2949914" cy="36339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tx1"/>
                </a:solidFill>
              </a:rPr>
              <a:t>Contextualización, creación del valor agregado, impacto social, económico, sustentable, sostenible y ecológico; selección y análisis del ciclo de vida del producto.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967277" y="2780928"/>
            <a:ext cx="6793314" cy="36339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algn="just"/>
            <a:r>
              <a:rPr lang="es-MX" sz="2000" b="1" dirty="0">
                <a:solidFill>
                  <a:schemeClr val="tx1"/>
                </a:solidFill>
              </a:rPr>
              <a:t>Entradas: Idea, Sueño, </a:t>
            </a:r>
            <a:r>
              <a:rPr lang="es-MX" sz="2000" dirty="0">
                <a:solidFill>
                  <a:schemeClr val="tx1"/>
                </a:solidFill>
              </a:rPr>
              <a:t>Estrategia de crecimiento de la empresa, mercadotecnia, clientes, competencia, capacidad de la empresa.</a:t>
            </a:r>
          </a:p>
          <a:p>
            <a:pPr algn="just"/>
            <a:r>
              <a:rPr lang="es-MX" sz="2000" b="1" dirty="0">
                <a:solidFill>
                  <a:schemeClr val="tx1"/>
                </a:solidFill>
              </a:rPr>
              <a:t>Proceso: </a:t>
            </a:r>
            <a:r>
              <a:rPr lang="es-MX" sz="2000" dirty="0">
                <a:solidFill>
                  <a:schemeClr val="tx1"/>
                </a:solidFill>
              </a:rPr>
              <a:t>Identificar oportunidades, </a:t>
            </a:r>
            <a:r>
              <a:rPr lang="es-MX" sz="2000" b="1" dirty="0">
                <a:solidFill>
                  <a:schemeClr val="tx1"/>
                </a:solidFill>
              </a:rPr>
              <a:t>asignar recursos</a:t>
            </a:r>
            <a:r>
              <a:rPr lang="es-MX" sz="2000" dirty="0">
                <a:solidFill>
                  <a:schemeClr val="tx1"/>
                </a:solidFill>
              </a:rPr>
              <a:t>, planeación de tiempos, construir la declaración de </a:t>
            </a:r>
            <a:r>
              <a:rPr lang="es-MX" sz="2000" b="1" dirty="0">
                <a:solidFill>
                  <a:schemeClr val="tx1"/>
                </a:solidFill>
              </a:rPr>
              <a:t>la visión y la misión del producto</a:t>
            </a:r>
            <a:r>
              <a:rPr lang="es-MX" sz="2000" dirty="0">
                <a:solidFill>
                  <a:schemeClr val="tx1"/>
                </a:solidFill>
              </a:rPr>
              <a:t>, identificar necesidades de clientes  y desarrollar las </a:t>
            </a:r>
            <a:r>
              <a:rPr lang="es-MX" sz="2000" b="1" dirty="0">
                <a:solidFill>
                  <a:schemeClr val="tx1"/>
                </a:solidFill>
              </a:rPr>
              <a:t>especificaciones objetivo del producto</a:t>
            </a:r>
            <a:r>
              <a:rPr lang="es-MX" sz="2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MX" sz="2000" b="1" dirty="0">
                <a:solidFill>
                  <a:schemeClr val="tx1"/>
                </a:solidFill>
              </a:rPr>
              <a:t>Salidas: </a:t>
            </a:r>
            <a:r>
              <a:rPr lang="es-MX" sz="2000" dirty="0">
                <a:solidFill>
                  <a:schemeClr val="tx1"/>
                </a:solidFill>
              </a:rPr>
              <a:t>Declaración de la misión, lista de necesidades del cliente, </a:t>
            </a:r>
            <a:r>
              <a:rPr lang="es-MX" sz="2000" b="1" dirty="0">
                <a:solidFill>
                  <a:schemeClr val="tx1"/>
                </a:solidFill>
              </a:rPr>
              <a:t>Especificaciones del Producto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E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44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8E085AE-A607-4406-B7C8-E7443D9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7" y="744570"/>
            <a:ext cx="6544588" cy="511563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6491203-4D23-43D2-9B6E-7D2B27194AB0}"/>
              </a:ext>
            </a:extLst>
          </p:cNvPr>
          <p:cNvSpPr/>
          <p:nvPr/>
        </p:nvSpPr>
        <p:spPr>
          <a:xfrm>
            <a:off x="7370346" y="744570"/>
            <a:ext cx="4066142" cy="5016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9C34F-B60F-481E-B398-AF303C81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46" y="1284687"/>
            <a:ext cx="1679657" cy="18286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77666F-F59C-4CAE-BEC1-53A4748DE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720" y="1243856"/>
            <a:ext cx="1465950" cy="18286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DD9C17-247B-4ED4-B5A6-31BF8478C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199" y="3574373"/>
            <a:ext cx="1658587" cy="13201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C3C522-E9E1-4ABA-8CF0-D6952135F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503" y="3571799"/>
            <a:ext cx="1492167" cy="13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4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42030" y="259805"/>
            <a:ext cx="8534400" cy="1153813"/>
          </a:xfrm>
        </p:spPr>
        <p:txBody>
          <a:bodyPr/>
          <a:lstStyle/>
          <a:p>
            <a:r>
              <a:rPr lang="es-MX" dirty="0"/>
              <a:t>Planificación del Producto</a:t>
            </a:r>
            <a:endParaRPr lang="es-ES" dirty="0"/>
          </a:p>
        </p:txBody>
      </p:sp>
      <p:grpSp>
        <p:nvGrpSpPr>
          <p:cNvPr id="3" name="2 Grupo"/>
          <p:cNvGrpSpPr/>
          <p:nvPr/>
        </p:nvGrpSpPr>
        <p:grpSpPr>
          <a:xfrm>
            <a:off x="1561910" y="1484784"/>
            <a:ext cx="9106091" cy="676010"/>
            <a:chOff x="14505" y="2869656"/>
            <a:chExt cx="9106091" cy="676010"/>
          </a:xfrm>
        </p:grpSpPr>
        <p:sp>
          <p:nvSpPr>
            <p:cNvPr id="4" name="3 Rectángulo"/>
            <p:cNvSpPr/>
            <p:nvPr/>
          </p:nvSpPr>
          <p:spPr>
            <a:xfrm>
              <a:off x="14505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Planificación del Producto</a:t>
              </a:r>
            </a:p>
          </p:txBody>
        </p:sp>
        <p:sp>
          <p:nvSpPr>
            <p:cNvPr id="5" name="4 Rectángulo"/>
            <p:cNvSpPr/>
            <p:nvPr/>
          </p:nvSpPr>
          <p:spPr>
            <a:xfrm>
              <a:off x="1141709" y="286965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Generación del Concepto</a:t>
              </a:r>
            </a:p>
          </p:txBody>
        </p:sp>
        <p:sp>
          <p:nvSpPr>
            <p:cNvPr id="6" name="5 Rectángulo"/>
            <p:cNvSpPr/>
            <p:nvPr/>
          </p:nvSpPr>
          <p:spPr>
            <a:xfrm>
              <a:off x="2267744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  <p:sp>
          <p:nvSpPr>
            <p:cNvPr id="7" name="6 Rectángulo"/>
            <p:cNvSpPr/>
            <p:nvPr/>
          </p:nvSpPr>
          <p:spPr>
            <a:xfrm>
              <a:off x="4594194" y="2880131"/>
              <a:ext cx="980492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Ingeniería del Producto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700116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del Proceso Industrial</a:t>
              </a:r>
            </a:p>
          </p:txBody>
        </p:sp>
        <p:sp>
          <p:nvSpPr>
            <p:cNvPr id="9" name="8 Rectángulo"/>
            <p:cNvSpPr/>
            <p:nvPr/>
          </p:nvSpPr>
          <p:spPr>
            <a:xfrm>
              <a:off x="6877849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para Construcción del Producto</a:t>
              </a: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419873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Piloteo del Diseño del Prototipo</a:t>
              </a: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8040476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561910" y="2780928"/>
            <a:ext cx="2949914" cy="36339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tx1"/>
                </a:solidFill>
              </a:rPr>
              <a:t>Contextualización, creación del valor agregado, impacto social, económico, sustentable, sostenible y ecológico; selección y análisis del ciclo de vida del producto.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967277" y="2780928"/>
            <a:ext cx="6793314" cy="36339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algn="just"/>
            <a:r>
              <a:rPr lang="es-MX" sz="2000" b="1" dirty="0">
                <a:solidFill>
                  <a:schemeClr val="tx1"/>
                </a:solidFill>
              </a:rPr>
              <a:t>Entradas: Idea, Sueño, </a:t>
            </a:r>
            <a:r>
              <a:rPr lang="es-MX" sz="2000" dirty="0">
                <a:solidFill>
                  <a:schemeClr val="tx1"/>
                </a:solidFill>
              </a:rPr>
              <a:t>Estrategia de crecimiento de la empresa, mercadotecnia, clientes, competencia, capacidad de la empresa.</a:t>
            </a:r>
          </a:p>
          <a:p>
            <a:pPr algn="just"/>
            <a:r>
              <a:rPr lang="es-MX" sz="2000" b="1" dirty="0">
                <a:solidFill>
                  <a:schemeClr val="tx1"/>
                </a:solidFill>
              </a:rPr>
              <a:t>Proceso: </a:t>
            </a:r>
            <a:r>
              <a:rPr lang="es-MX" sz="2000" dirty="0">
                <a:solidFill>
                  <a:schemeClr val="tx1"/>
                </a:solidFill>
              </a:rPr>
              <a:t>Identificar oportunidades, </a:t>
            </a:r>
            <a:r>
              <a:rPr lang="es-MX" sz="2000" b="1" dirty="0">
                <a:solidFill>
                  <a:schemeClr val="tx1"/>
                </a:solidFill>
              </a:rPr>
              <a:t>asignar recursos</a:t>
            </a:r>
            <a:r>
              <a:rPr lang="es-MX" sz="2000" dirty="0">
                <a:solidFill>
                  <a:schemeClr val="tx1"/>
                </a:solidFill>
              </a:rPr>
              <a:t>, planeación de tiempos, construir la declaración de </a:t>
            </a:r>
            <a:r>
              <a:rPr lang="es-MX" sz="2000" b="1" dirty="0">
                <a:solidFill>
                  <a:schemeClr val="tx1"/>
                </a:solidFill>
              </a:rPr>
              <a:t>la visión y la misión del producto</a:t>
            </a:r>
            <a:r>
              <a:rPr lang="es-MX" sz="2000" dirty="0">
                <a:solidFill>
                  <a:schemeClr val="tx1"/>
                </a:solidFill>
              </a:rPr>
              <a:t>, identificar necesidades de clientes  y desarrollar las </a:t>
            </a:r>
            <a:r>
              <a:rPr lang="es-MX" sz="2000" b="1" dirty="0">
                <a:solidFill>
                  <a:schemeClr val="tx1"/>
                </a:solidFill>
              </a:rPr>
              <a:t>especificaciones objetivo del producto</a:t>
            </a:r>
            <a:r>
              <a:rPr lang="es-MX" sz="20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MX" sz="2000" b="1" dirty="0">
                <a:solidFill>
                  <a:schemeClr val="tx1"/>
                </a:solidFill>
              </a:rPr>
              <a:t>Salidas: </a:t>
            </a:r>
            <a:r>
              <a:rPr lang="es-MX" sz="2000" dirty="0">
                <a:solidFill>
                  <a:schemeClr val="tx1"/>
                </a:solidFill>
              </a:rPr>
              <a:t>Declaración de la misión, lista de necesidades del cliente, </a:t>
            </a:r>
            <a:r>
              <a:rPr lang="es-MX" sz="2000" b="1" dirty="0">
                <a:solidFill>
                  <a:schemeClr val="tx1"/>
                </a:solidFill>
              </a:rPr>
              <a:t>Especificaciones del Producto</a:t>
            </a:r>
          </a:p>
          <a:p>
            <a:pPr algn="just"/>
            <a:r>
              <a:rPr lang="es-MX" dirty="0">
                <a:solidFill>
                  <a:schemeClr val="tx1"/>
                </a:solidFill>
              </a:rPr>
              <a:t>.</a:t>
            </a:r>
          </a:p>
          <a:p>
            <a:endParaRPr lang="es-E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03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4566" y="42203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Equipo de Trabajo para el Desarrollo de un Producto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12" y="1674651"/>
            <a:ext cx="6963508" cy="496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3801249" y="3011082"/>
            <a:ext cx="4185634" cy="25753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8679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39741" y="255251"/>
            <a:ext cx="8534400" cy="910839"/>
          </a:xfrm>
        </p:spPr>
        <p:txBody>
          <a:bodyPr/>
          <a:lstStyle/>
          <a:p>
            <a:r>
              <a:rPr lang="es-MX" dirty="0"/>
              <a:t>Proceso de Planeación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84784"/>
            <a:ext cx="87484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01" y="4141321"/>
            <a:ext cx="3240612" cy="137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789" y="4179742"/>
            <a:ext cx="3168352" cy="129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8070" y="4179742"/>
            <a:ext cx="2830155" cy="207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814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1544" y="116632"/>
            <a:ext cx="8229600" cy="648072"/>
          </a:xfrm>
        </p:spPr>
        <p:txBody>
          <a:bodyPr>
            <a:normAutofit/>
          </a:bodyPr>
          <a:lstStyle/>
          <a:p>
            <a:r>
              <a:rPr lang="es-BO" dirty="0"/>
              <a:t>Visión y Misión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579548" y="692281"/>
            <a:ext cx="10097037" cy="13712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400" b="1" dirty="0">
                <a:solidFill>
                  <a:schemeClr val="tx1"/>
                </a:solidFill>
              </a:rPr>
              <a:t> </a:t>
            </a:r>
            <a:r>
              <a:rPr lang="es-MX" sz="1600" b="1" i="1" dirty="0">
                <a:solidFill>
                  <a:schemeClr val="tx1"/>
                </a:solidFill>
              </a:rPr>
              <a:t>Visión</a:t>
            </a:r>
            <a:endParaRPr lang="es-MX" sz="1600" i="1" dirty="0">
              <a:solidFill>
                <a:schemeClr val="tx1"/>
              </a:solidFill>
            </a:endParaRPr>
          </a:p>
          <a:p>
            <a:pPr algn="just"/>
            <a:r>
              <a:rPr lang="es-MX" sz="1400" b="1" dirty="0">
                <a:solidFill>
                  <a:schemeClr val="tx1"/>
                </a:solidFill>
              </a:rPr>
              <a:t>Es la declaración de la función básica del producto o la descripción del concepto</a:t>
            </a:r>
          </a:p>
          <a:p>
            <a:pPr algn="just"/>
            <a:endParaRPr lang="es-MX" sz="1400" b="1" dirty="0">
              <a:solidFill>
                <a:schemeClr val="tx1"/>
              </a:solidFill>
            </a:endParaRPr>
          </a:p>
          <a:p>
            <a:pPr algn="just"/>
            <a:r>
              <a:rPr lang="es-MX" sz="1600" b="1" i="1" dirty="0">
                <a:solidFill>
                  <a:schemeClr val="tx1"/>
                </a:solidFill>
              </a:rPr>
              <a:t>Misión</a:t>
            </a:r>
          </a:p>
          <a:p>
            <a:pPr algn="just"/>
            <a:r>
              <a:rPr lang="es-MX" sz="1400" b="1" dirty="0">
                <a:solidFill>
                  <a:schemeClr val="tx1"/>
                </a:solidFill>
              </a:rPr>
              <a:t>Incluye una breve descripción del producto, propuestas de valor, objetivos de negocio, mercados objetivo para el producto, suposiciones y restricciones que guían la tarea de desarrollo de los involucrados.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748060"/>
              </p:ext>
            </p:extLst>
          </p:nvPr>
        </p:nvGraphicFramePr>
        <p:xfrm>
          <a:off x="2313902" y="2278345"/>
          <a:ext cx="6628328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BO" dirty="0"/>
                        <a:t>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sz="1400" dirty="0"/>
                        <a:t>Breve descripción del 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1400" dirty="0"/>
                        <a:t>Indica la descripción básica del producto sin entrar a lo específico.</a:t>
                      </a:r>
                    </a:p>
                    <a:p>
                      <a:r>
                        <a:rPr lang="es-BO" sz="1400" dirty="0"/>
                        <a:t>(visión)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Propuesta de 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Razones de compra, hipótesis a ser valida.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Objetivos de Negocio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Objetivos que apoyan la estrategia corporativa, metas en tiempo, costo, calidad e impactos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Mercado objetivo del 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Mercados primario y secundario a considerar en el trabajo de desarrollo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Suposiciones y restricciones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Características de impacto tecnológico y sus restricciones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Involucrados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Grupos afectados por el éxito o fracaso. Usuario final o </a:t>
                      </a:r>
                      <a:r>
                        <a:rPr lang="es-BO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lcientes</a:t>
                      </a:r>
                      <a:r>
                        <a:rPr lang="es-BO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externos.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8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6939" y="-35529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Identificar Necesidades del Cliente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55" y="1292171"/>
            <a:ext cx="8964488" cy="249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375751" y="4026456"/>
            <a:ext cx="938649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Los </a:t>
            </a:r>
            <a:r>
              <a:rPr lang="es-ES" b="1" dirty="0"/>
              <a:t>objetivos</a:t>
            </a:r>
            <a:r>
              <a:rPr lang="es-ES" dirty="0"/>
              <a:t> de un </a:t>
            </a:r>
            <a:r>
              <a:rPr lang="es-ES" b="1" dirty="0"/>
              <a:t>método de identificación de necesidades </a:t>
            </a:r>
            <a:r>
              <a:rPr lang="es-ES" dirty="0"/>
              <a:t>del cliente son:</a:t>
            </a:r>
          </a:p>
          <a:p>
            <a:endParaRPr lang="es-BO" sz="1600" dirty="0"/>
          </a:p>
          <a:p>
            <a:r>
              <a:rPr lang="es-ES" sz="1600" dirty="0"/>
              <a:t>-</a:t>
            </a:r>
            <a:r>
              <a:rPr lang="es-ES" dirty="0"/>
              <a:t>Identificar </a:t>
            </a:r>
            <a:r>
              <a:rPr lang="es-ES" b="1" dirty="0"/>
              <a:t>necesidades latentes y ocultas </a:t>
            </a:r>
            <a:r>
              <a:rPr lang="es-ES" dirty="0"/>
              <a:t>as</a:t>
            </a:r>
            <a:r>
              <a:rPr lang="es-BO" altLang="zh-CN" dirty="0"/>
              <a:t>í</a:t>
            </a:r>
            <a:r>
              <a:rPr lang="es-ES" dirty="0"/>
              <a:t> como necesidades explícitas, sin procesar.</a:t>
            </a:r>
            <a:endParaRPr lang="es-BO" dirty="0"/>
          </a:p>
          <a:p>
            <a:r>
              <a:rPr lang="es-ES" dirty="0"/>
              <a:t>-Proporcionar una </a:t>
            </a:r>
            <a:r>
              <a:rPr lang="es-ES" b="1" dirty="0"/>
              <a:t>base de datos </a:t>
            </a:r>
            <a:r>
              <a:rPr lang="es-ES" dirty="0"/>
              <a:t>para justificar las especificaciones del producto.</a:t>
            </a:r>
            <a:endParaRPr lang="es-BO" dirty="0"/>
          </a:p>
          <a:p>
            <a:r>
              <a:rPr lang="es-ES" dirty="0"/>
              <a:t>-Crear un </a:t>
            </a:r>
            <a:r>
              <a:rPr lang="es-ES" b="1" dirty="0"/>
              <a:t>registro de archivos de la actividad de necesidades </a:t>
            </a:r>
            <a:r>
              <a:rPr lang="es-ES" dirty="0"/>
              <a:t>del proceso de desarrollo.</a:t>
            </a:r>
            <a:endParaRPr lang="es-BO" dirty="0"/>
          </a:p>
          <a:p>
            <a:r>
              <a:rPr lang="es-ES" dirty="0"/>
              <a:t>-Desarrollar un entendimiento </a:t>
            </a:r>
            <a:r>
              <a:rPr lang="es-BO" dirty="0"/>
              <a:t>común </a:t>
            </a:r>
            <a:r>
              <a:rPr lang="es-ES" dirty="0"/>
              <a:t>de las necesidades del cliente entre miembros del grupo de desarrollo, </a:t>
            </a:r>
            <a:r>
              <a:rPr lang="es-ES" b="1" dirty="0"/>
              <a:t>jerarquización de necesidades </a:t>
            </a:r>
            <a:r>
              <a:rPr lang="es-ES" dirty="0"/>
              <a:t>y un comparativo.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02642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D6B09B32-6675-4B11-8571-69570D87FC13}"/>
              </a:ext>
            </a:extLst>
          </p:cNvPr>
          <p:cNvCxnSpPr/>
          <p:nvPr/>
        </p:nvCxnSpPr>
        <p:spPr>
          <a:xfrm>
            <a:off x="1378634" y="3429000"/>
            <a:ext cx="8975188" cy="0"/>
          </a:xfrm>
          <a:prstGeom prst="straightConnector1">
            <a:avLst/>
          </a:prstGeom>
          <a:ln w="508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CAB80BB-B05D-47D7-A407-FA31D81CCA12}"/>
              </a:ext>
            </a:extLst>
          </p:cNvPr>
          <p:cNvCxnSpPr/>
          <p:nvPr/>
        </p:nvCxnSpPr>
        <p:spPr>
          <a:xfrm flipV="1">
            <a:off x="1252025" y="3429000"/>
            <a:ext cx="2053883" cy="1874520"/>
          </a:xfrm>
          <a:prstGeom prst="line">
            <a:avLst/>
          </a:prstGeom>
          <a:ln w="508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685DBAB-63B2-4923-8489-B3DC21E68C84}"/>
              </a:ext>
            </a:extLst>
          </p:cNvPr>
          <p:cNvCxnSpPr/>
          <p:nvPr/>
        </p:nvCxnSpPr>
        <p:spPr>
          <a:xfrm flipV="1">
            <a:off x="4042117" y="3429000"/>
            <a:ext cx="2053883" cy="1874520"/>
          </a:xfrm>
          <a:prstGeom prst="line">
            <a:avLst/>
          </a:prstGeom>
          <a:ln w="508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1143442-BFF5-4D58-817C-3B64CD9702C1}"/>
              </a:ext>
            </a:extLst>
          </p:cNvPr>
          <p:cNvCxnSpPr/>
          <p:nvPr/>
        </p:nvCxnSpPr>
        <p:spPr>
          <a:xfrm flipV="1">
            <a:off x="7542165" y="3444238"/>
            <a:ext cx="2053883" cy="1874520"/>
          </a:xfrm>
          <a:prstGeom prst="line">
            <a:avLst/>
          </a:prstGeom>
          <a:ln w="508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D083078-712F-4D9E-862F-526A0F347C1E}"/>
              </a:ext>
            </a:extLst>
          </p:cNvPr>
          <p:cNvCxnSpPr>
            <a:cxnSpLocks/>
          </p:cNvCxnSpPr>
          <p:nvPr/>
        </p:nvCxnSpPr>
        <p:spPr>
          <a:xfrm>
            <a:off x="2505222" y="1754944"/>
            <a:ext cx="2072640" cy="1674055"/>
          </a:xfrm>
          <a:prstGeom prst="line">
            <a:avLst/>
          </a:prstGeom>
          <a:ln w="508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55B219-BB10-4578-921F-26A05D2847CF}"/>
              </a:ext>
            </a:extLst>
          </p:cNvPr>
          <p:cNvCxnSpPr>
            <a:cxnSpLocks/>
          </p:cNvCxnSpPr>
          <p:nvPr/>
        </p:nvCxnSpPr>
        <p:spPr>
          <a:xfrm>
            <a:off x="5189806" y="1688121"/>
            <a:ext cx="2072640" cy="1674055"/>
          </a:xfrm>
          <a:prstGeom prst="line">
            <a:avLst/>
          </a:prstGeom>
          <a:ln w="508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FB8D7F5-5B4C-4F7E-AD99-CE36A01FE7D4}"/>
              </a:ext>
            </a:extLst>
          </p:cNvPr>
          <p:cNvSpPr/>
          <p:nvPr/>
        </p:nvSpPr>
        <p:spPr>
          <a:xfrm>
            <a:off x="751743" y="5303520"/>
            <a:ext cx="1000564" cy="5486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Donde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2FFFC00-F822-4C0D-B6C7-19E5994968B6}"/>
              </a:ext>
            </a:extLst>
          </p:cNvPr>
          <p:cNvSpPr/>
          <p:nvPr/>
        </p:nvSpPr>
        <p:spPr>
          <a:xfrm>
            <a:off x="3527475" y="5315243"/>
            <a:ext cx="1000564" cy="5486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Porque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ACD8811-A696-487D-A671-3FD071E49084}"/>
              </a:ext>
            </a:extLst>
          </p:cNvPr>
          <p:cNvSpPr/>
          <p:nvPr/>
        </p:nvSpPr>
        <p:spPr>
          <a:xfrm>
            <a:off x="6066986" y="5315243"/>
            <a:ext cx="1000564" cy="5486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Como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DC6899E-715E-48DE-8474-49180BA32157}"/>
              </a:ext>
            </a:extLst>
          </p:cNvPr>
          <p:cNvSpPr/>
          <p:nvPr/>
        </p:nvSpPr>
        <p:spPr>
          <a:xfrm>
            <a:off x="1957462" y="1206306"/>
            <a:ext cx="1000564" cy="5486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Que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EDF77C0-45E6-4233-97FF-B0B61E407E88}"/>
              </a:ext>
            </a:extLst>
          </p:cNvPr>
          <p:cNvSpPr/>
          <p:nvPr/>
        </p:nvSpPr>
        <p:spPr>
          <a:xfrm>
            <a:off x="4689523" y="1139483"/>
            <a:ext cx="1120433" cy="5486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Cuando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C0AE695-B661-4AEC-9D12-F6A194520AEB}"/>
              </a:ext>
            </a:extLst>
          </p:cNvPr>
          <p:cNvCxnSpPr/>
          <p:nvPr/>
        </p:nvCxnSpPr>
        <p:spPr>
          <a:xfrm flipH="1">
            <a:off x="2124222" y="2447778"/>
            <a:ext cx="1181686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E69F664-2796-4D97-B763-B386BB77178D}"/>
              </a:ext>
            </a:extLst>
          </p:cNvPr>
          <p:cNvSpPr txBox="1"/>
          <p:nvPr/>
        </p:nvSpPr>
        <p:spPr>
          <a:xfrm>
            <a:off x="114594" y="2263112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Características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DD2D0A9-0917-4757-A27B-D53B68CE8836}"/>
              </a:ext>
            </a:extLst>
          </p:cNvPr>
          <p:cNvCxnSpPr>
            <a:cxnSpLocks/>
          </p:cNvCxnSpPr>
          <p:nvPr/>
        </p:nvCxnSpPr>
        <p:spPr>
          <a:xfrm flipH="1">
            <a:off x="3527475" y="2632444"/>
            <a:ext cx="763171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4D42035-EB66-473F-B2B2-8A979CC0C28A}"/>
              </a:ext>
            </a:extLst>
          </p:cNvPr>
          <p:cNvSpPr txBox="1"/>
          <p:nvPr/>
        </p:nvSpPr>
        <p:spPr>
          <a:xfrm>
            <a:off x="4330216" y="2440714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Cantidad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E946EAA-C2F6-4FE3-AA43-2C1A3FD89D45}"/>
              </a:ext>
            </a:extLst>
          </p:cNvPr>
          <p:cNvSpPr txBox="1"/>
          <p:nvPr/>
        </p:nvSpPr>
        <p:spPr>
          <a:xfrm>
            <a:off x="10462119" y="324433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ROBOT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90253A98-C90F-4A91-AA23-60A6E1A51803}"/>
              </a:ext>
            </a:extLst>
          </p:cNvPr>
          <p:cNvCxnSpPr>
            <a:cxnSpLocks/>
          </p:cNvCxnSpPr>
          <p:nvPr/>
        </p:nvCxnSpPr>
        <p:spPr>
          <a:xfrm flipH="1">
            <a:off x="5690089" y="2085510"/>
            <a:ext cx="763171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3DDB339-6F3C-4982-BBD2-D46DEB0FBCBA}"/>
              </a:ext>
            </a:extLst>
          </p:cNvPr>
          <p:cNvSpPr txBox="1"/>
          <p:nvPr/>
        </p:nvSpPr>
        <p:spPr>
          <a:xfrm>
            <a:off x="6492830" y="189378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Ocasión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1B1111B-FD4F-40D0-9F13-91991B077E2A}"/>
              </a:ext>
            </a:extLst>
          </p:cNvPr>
          <p:cNvCxnSpPr>
            <a:cxnSpLocks/>
          </p:cNvCxnSpPr>
          <p:nvPr/>
        </p:nvCxnSpPr>
        <p:spPr>
          <a:xfrm flipH="1">
            <a:off x="1752307" y="4322297"/>
            <a:ext cx="590035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02DE5BF-E456-412B-AF8A-757BFDE70188}"/>
              </a:ext>
            </a:extLst>
          </p:cNvPr>
          <p:cNvSpPr txBox="1"/>
          <p:nvPr/>
        </p:nvSpPr>
        <p:spPr>
          <a:xfrm>
            <a:off x="788741" y="412183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Lugar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7FCAC2D-E165-449D-8BB9-ED5ED872D97E}"/>
              </a:ext>
            </a:extLst>
          </p:cNvPr>
          <p:cNvCxnSpPr>
            <a:cxnSpLocks/>
          </p:cNvCxnSpPr>
          <p:nvPr/>
        </p:nvCxnSpPr>
        <p:spPr>
          <a:xfrm flipH="1">
            <a:off x="4732758" y="4056686"/>
            <a:ext cx="590035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E321FAB-D3E5-4CB5-AAF3-262264CCA848}"/>
              </a:ext>
            </a:extLst>
          </p:cNvPr>
          <p:cNvSpPr txBox="1"/>
          <p:nvPr/>
        </p:nvSpPr>
        <p:spPr>
          <a:xfrm>
            <a:off x="3169914" y="382814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Satisfacción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34AA7C13-F80E-468D-9B41-9C8ACF5F1386}"/>
              </a:ext>
            </a:extLst>
          </p:cNvPr>
          <p:cNvCxnSpPr>
            <a:cxnSpLocks/>
          </p:cNvCxnSpPr>
          <p:nvPr/>
        </p:nvCxnSpPr>
        <p:spPr>
          <a:xfrm flipH="1">
            <a:off x="4002205" y="4747229"/>
            <a:ext cx="590035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43DDBCC-5BFA-4B1D-A3F7-B15469123140}"/>
              </a:ext>
            </a:extLst>
          </p:cNvPr>
          <p:cNvSpPr txBox="1"/>
          <p:nvPr/>
        </p:nvSpPr>
        <p:spPr>
          <a:xfrm>
            <a:off x="2247479" y="4520979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>
                <a:solidFill>
                  <a:schemeClr val="bg1"/>
                </a:solidFill>
              </a:rPr>
              <a:t>Colaboración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6A4A201-C4DD-43CB-A393-912A704B6BC7}"/>
              </a:ext>
            </a:extLst>
          </p:cNvPr>
          <p:cNvCxnSpPr>
            <a:cxnSpLocks/>
          </p:cNvCxnSpPr>
          <p:nvPr/>
        </p:nvCxnSpPr>
        <p:spPr>
          <a:xfrm flipH="1">
            <a:off x="8274088" y="4037925"/>
            <a:ext cx="590035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2DFF54-81E6-460D-8964-EFB7D2CB641B}"/>
              </a:ext>
            </a:extLst>
          </p:cNvPr>
          <p:cNvSpPr txBox="1"/>
          <p:nvPr/>
        </p:nvSpPr>
        <p:spPr>
          <a:xfrm>
            <a:off x="6283324" y="369706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Características</a:t>
            </a:r>
          </a:p>
          <a:p>
            <a:pPr algn="ctr"/>
            <a:r>
              <a:rPr lang="es-BO" b="1" dirty="0">
                <a:solidFill>
                  <a:schemeClr val="bg1"/>
                </a:solidFill>
              </a:rPr>
              <a:t>Físicas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5339EC67-0E1D-4742-8B7B-7B75AEAB6C2E}"/>
              </a:ext>
            </a:extLst>
          </p:cNvPr>
          <p:cNvCxnSpPr>
            <a:cxnSpLocks/>
          </p:cNvCxnSpPr>
          <p:nvPr/>
        </p:nvCxnSpPr>
        <p:spPr>
          <a:xfrm flipH="1">
            <a:off x="7542165" y="4760458"/>
            <a:ext cx="590035" cy="0"/>
          </a:xfrm>
          <a:prstGeom prst="line">
            <a:avLst/>
          </a:prstGeom>
          <a:ln w="254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6CC3524-D37B-4F6E-AF63-69E79A574107}"/>
              </a:ext>
            </a:extLst>
          </p:cNvPr>
          <p:cNvSpPr txBox="1"/>
          <p:nvPr/>
        </p:nvSpPr>
        <p:spPr>
          <a:xfrm>
            <a:off x="5491830" y="4456726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BO" b="1" dirty="0">
                <a:solidFill>
                  <a:schemeClr val="bg1"/>
                </a:solidFill>
              </a:rPr>
              <a:t>Características</a:t>
            </a:r>
          </a:p>
          <a:p>
            <a:pPr algn="ctr"/>
            <a:r>
              <a:rPr lang="es-BO" b="1" dirty="0">
                <a:solidFill>
                  <a:schemeClr val="bg1"/>
                </a:solidFill>
              </a:rPr>
              <a:t>Operativas</a:t>
            </a:r>
          </a:p>
        </p:txBody>
      </p:sp>
    </p:spTree>
    <p:extLst>
      <p:ext uri="{BB962C8B-B14F-4D97-AF65-F5344CB8AC3E}">
        <p14:creationId xmlns:p14="http://schemas.microsoft.com/office/powerpoint/2010/main" val="239342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320"/>
            <a:ext cx="7470648" cy="778416"/>
          </a:xfrm>
        </p:spPr>
        <p:txBody>
          <a:bodyPr>
            <a:noAutofit/>
          </a:bodyPr>
          <a:lstStyle/>
          <a:p>
            <a:pPr algn="ctr"/>
            <a:r>
              <a:rPr lang="es-MX" sz="3200" dirty="0"/>
              <a:t>Despliegue de Funciones de Calidad (QFD)</a:t>
            </a:r>
            <a:endParaRPr lang="es-ES" sz="3200" dirty="0"/>
          </a:p>
        </p:txBody>
      </p:sp>
      <p:grpSp>
        <p:nvGrpSpPr>
          <p:cNvPr id="3" name="2 Grupo"/>
          <p:cNvGrpSpPr/>
          <p:nvPr/>
        </p:nvGrpSpPr>
        <p:grpSpPr>
          <a:xfrm>
            <a:off x="1687132" y="1155801"/>
            <a:ext cx="8585332" cy="1879886"/>
            <a:chOff x="395536" y="2458085"/>
            <a:chExt cx="8424936" cy="2361730"/>
          </a:xfrm>
        </p:grpSpPr>
        <p:sp>
          <p:nvSpPr>
            <p:cNvPr id="4" name="3 Rectángulo redondeado"/>
            <p:cNvSpPr/>
            <p:nvPr/>
          </p:nvSpPr>
          <p:spPr>
            <a:xfrm>
              <a:off x="395536" y="2458085"/>
              <a:ext cx="8424936" cy="223224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539552" y="2521283"/>
              <a:ext cx="8136904" cy="229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MX" sz="2000" dirty="0"/>
                <a:t>Realiza un proceso estructurado de conversión de los necesidades del cliente en requerimientos de diseño y manufactura.</a:t>
              </a:r>
            </a:p>
            <a:p>
              <a:pPr algn="just"/>
              <a:r>
                <a:rPr lang="es-MX" sz="2000" dirty="0"/>
                <a:t>Es una técnica de planeación administrativa, se puede utilizar en cualquier fase de producción.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0659" y="3057180"/>
            <a:ext cx="6921304" cy="370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092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809" y="2276872"/>
            <a:ext cx="324802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Elipse"/>
          <p:cNvSpPr/>
          <p:nvPr/>
        </p:nvSpPr>
        <p:spPr>
          <a:xfrm>
            <a:off x="4583832" y="404664"/>
            <a:ext cx="2952328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IDEA</a:t>
            </a:r>
          </a:p>
        </p:txBody>
      </p:sp>
      <p:sp>
        <p:nvSpPr>
          <p:cNvPr id="6" name="5 Rectángulo"/>
          <p:cNvSpPr/>
          <p:nvPr/>
        </p:nvSpPr>
        <p:spPr>
          <a:xfrm>
            <a:off x="2063552" y="5229200"/>
            <a:ext cx="2448272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6 CuadroTexto"/>
          <p:cNvSpPr txBox="1"/>
          <p:nvPr/>
        </p:nvSpPr>
        <p:spPr>
          <a:xfrm>
            <a:off x="2279576" y="537321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Producto</a:t>
            </a:r>
          </a:p>
        </p:txBody>
      </p:sp>
      <p:sp>
        <p:nvSpPr>
          <p:cNvPr id="8" name="7 Lágrima"/>
          <p:cNvSpPr/>
          <p:nvPr/>
        </p:nvSpPr>
        <p:spPr>
          <a:xfrm>
            <a:off x="7680176" y="5085184"/>
            <a:ext cx="2376264" cy="1340768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Necesito</a:t>
            </a:r>
          </a:p>
        </p:txBody>
      </p:sp>
    </p:spTree>
    <p:extLst>
      <p:ext uri="{BB962C8B-B14F-4D97-AF65-F5344CB8AC3E}">
        <p14:creationId xmlns:p14="http://schemas.microsoft.com/office/powerpoint/2010/main" val="224433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20" y="260649"/>
            <a:ext cx="7560840" cy="36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3905612" y="4365104"/>
            <a:ext cx="4764656" cy="20882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algn="just"/>
            <a:r>
              <a:rPr lang="es-MX" sz="1600" b="1" dirty="0">
                <a:solidFill>
                  <a:schemeClr val="tx1"/>
                </a:solidFill>
              </a:rPr>
              <a:t>Entradas: </a:t>
            </a:r>
            <a:r>
              <a:rPr lang="es-MX" sz="1600" dirty="0">
                <a:solidFill>
                  <a:schemeClr val="tx1"/>
                </a:solidFill>
              </a:rPr>
              <a:t>Declaración de la misión, lista de necesidades del cliente.</a:t>
            </a:r>
          </a:p>
          <a:p>
            <a:pPr algn="just"/>
            <a:r>
              <a:rPr lang="es-MX" sz="1600" b="1" dirty="0">
                <a:solidFill>
                  <a:schemeClr val="tx1"/>
                </a:solidFill>
              </a:rPr>
              <a:t>Proceso: </a:t>
            </a:r>
            <a:r>
              <a:rPr lang="es-MX" sz="1600" dirty="0">
                <a:solidFill>
                  <a:schemeClr val="tx1"/>
                </a:solidFill>
              </a:rPr>
              <a:t>Tablas métricas, Matriz valores necesidades, Tabla de comparaciones, Tabla Benchmarking, Matriz comparaciones sobre valores y Tabla de especificaciones objetivo.</a:t>
            </a:r>
          </a:p>
          <a:p>
            <a:pPr algn="just"/>
            <a:r>
              <a:rPr lang="es-MX" sz="1600" b="1" dirty="0">
                <a:solidFill>
                  <a:schemeClr val="tx1"/>
                </a:solidFill>
              </a:rPr>
              <a:t>Salidas: </a:t>
            </a:r>
            <a:r>
              <a:rPr lang="es-MX" sz="1600" dirty="0">
                <a:solidFill>
                  <a:schemeClr val="tx1"/>
                </a:solidFill>
              </a:rPr>
              <a:t>Especificaciones objetivo del producto.</a:t>
            </a:r>
          </a:p>
          <a:p>
            <a:endParaRPr lang="es-E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5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8790" y="140415"/>
            <a:ext cx="8534400" cy="1507067"/>
          </a:xfrm>
        </p:spPr>
        <p:txBody>
          <a:bodyPr>
            <a:normAutofit/>
          </a:bodyPr>
          <a:lstStyle/>
          <a:p>
            <a:r>
              <a:rPr lang="es-BO" dirty="0"/>
              <a:t>Despliegue de la Función de calidad</a:t>
            </a:r>
          </a:p>
        </p:txBody>
      </p:sp>
      <p:pic>
        <p:nvPicPr>
          <p:cNvPr id="3" name="2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1443038"/>
            <a:ext cx="7344815" cy="4506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01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38138"/>
          </a:xfrm>
        </p:spPr>
        <p:txBody>
          <a:bodyPr>
            <a:noAutofit/>
          </a:bodyPr>
          <a:lstStyle/>
          <a:p>
            <a:pPr algn="l"/>
            <a:r>
              <a:rPr lang="es-BO" sz="3200" dirty="0"/>
              <a:t>Especificaciones Objetivo</a:t>
            </a:r>
            <a:br>
              <a:rPr lang="es-BO" sz="3200" dirty="0"/>
            </a:br>
            <a:r>
              <a:rPr lang="es-ES" sz="1600" dirty="0"/>
              <a:t>El </a:t>
            </a:r>
            <a:r>
              <a:rPr lang="es-ES" sz="1600" b="1" dirty="0"/>
              <a:t>valor ideal </a:t>
            </a:r>
            <a:r>
              <a:rPr lang="es-ES" sz="1600" dirty="0"/>
              <a:t>es el </a:t>
            </a:r>
            <a:r>
              <a:rPr lang="es-ES" sz="1600" b="1" dirty="0"/>
              <a:t>mejor resultado </a:t>
            </a:r>
            <a:r>
              <a:rPr lang="es-ES" sz="1600" dirty="0"/>
              <a:t>que se puede esperar. El </a:t>
            </a:r>
            <a:r>
              <a:rPr lang="es-ES" sz="1600" b="1" dirty="0"/>
              <a:t>valor marginalment</a:t>
            </a:r>
            <a:r>
              <a:rPr lang="es-ES" sz="1600" dirty="0"/>
              <a:t>e aceptable es el valor de la </a:t>
            </a:r>
            <a:r>
              <a:rPr lang="es-ES" sz="1600" b="1" dirty="0"/>
              <a:t>m</a:t>
            </a:r>
            <a:r>
              <a:rPr lang="es-BO" altLang="zh-CN" sz="1600" b="1" dirty="0"/>
              <a:t>é</a:t>
            </a:r>
            <a:r>
              <a:rPr lang="es-ES" sz="1600" b="1" dirty="0" err="1"/>
              <a:t>trica</a:t>
            </a:r>
            <a:r>
              <a:rPr lang="es-ES" sz="1600" b="1" dirty="0"/>
              <a:t> que apenas </a:t>
            </a:r>
            <a:r>
              <a:rPr lang="es-ES" sz="1600" b="1" dirty="0" err="1"/>
              <a:t>har</a:t>
            </a:r>
            <a:r>
              <a:rPr lang="es-BO" altLang="zh-CN" sz="1600" b="1" dirty="0"/>
              <a:t>í</a:t>
            </a:r>
            <a:r>
              <a:rPr lang="es-ES" sz="1600" b="1" dirty="0"/>
              <a:t>a viable </a:t>
            </a:r>
            <a:r>
              <a:rPr lang="es-ES" sz="1600" dirty="0"/>
              <a:t>el producto </a:t>
            </a:r>
            <a:endParaRPr lang="es-BO" sz="1600" dirty="0"/>
          </a:p>
        </p:txBody>
      </p:sp>
      <p:pic>
        <p:nvPicPr>
          <p:cNvPr id="4" name="3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1412776"/>
            <a:ext cx="8370277" cy="51778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Rectángulo"/>
          <p:cNvSpPr/>
          <p:nvPr/>
        </p:nvSpPr>
        <p:spPr>
          <a:xfrm>
            <a:off x="9048328" y="3212976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5 Rectángulo"/>
          <p:cNvSpPr/>
          <p:nvPr/>
        </p:nvSpPr>
        <p:spPr>
          <a:xfrm>
            <a:off x="8328248" y="3208619"/>
            <a:ext cx="360040" cy="1440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6457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847528" y="404664"/>
            <a:ext cx="8208912" cy="6021288"/>
            <a:chOff x="323528" y="404664"/>
            <a:chExt cx="8208912" cy="602128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43808" y="2276872"/>
              <a:ext cx="3248025" cy="270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4 Elipse"/>
            <p:cNvSpPr/>
            <p:nvPr/>
          </p:nvSpPr>
          <p:spPr>
            <a:xfrm>
              <a:off x="3059832" y="404664"/>
              <a:ext cx="2952328" cy="12241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DISEÑO</a:t>
              </a:r>
            </a:p>
          </p:txBody>
        </p:sp>
        <p:sp>
          <p:nvSpPr>
            <p:cNvPr id="6" name="5 Rectángulo"/>
            <p:cNvSpPr/>
            <p:nvPr/>
          </p:nvSpPr>
          <p:spPr>
            <a:xfrm>
              <a:off x="323528" y="5229200"/>
              <a:ext cx="2987824" cy="1008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467544" y="5406315"/>
              <a:ext cx="26997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/>
                <a:t>MANUFACTURA</a:t>
              </a:r>
            </a:p>
            <a:p>
              <a:pPr algn="ctr"/>
              <a:r>
                <a:rPr lang="es-MX" sz="2400" b="1" dirty="0"/>
                <a:t>O ENSAMBLE</a:t>
              </a:r>
            </a:p>
          </p:txBody>
        </p:sp>
        <p:sp>
          <p:nvSpPr>
            <p:cNvPr id="8" name="7 Lágrima"/>
            <p:cNvSpPr/>
            <p:nvPr/>
          </p:nvSpPr>
          <p:spPr>
            <a:xfrm>
              <a:off x="5796136" y="5085184"/>
              <a:ext cx="2736304" cy="1340768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/>
                <a:t>MERCADO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967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92" y="711999"/>
            <a:ext cx="7469746" cy="559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85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2" y="1010997"/>
            <a:ext cx="6104586" cy="519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9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9096AF-52E2-4509-B220-0686A653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59" y="422505"/>
            <a:ext cx="6623853" cy="60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087F0-A998-4AC1-8BBE-B8EC633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716" y="148256"/>
            <a:ext cx="8534400" cy="882391"/>
          </a:xfrm>
        </p:spPr>
        <p:txBody>
          <a:bodyPr/>
          <a:lstStyle/>
          <a:p>
            <a:r>
              <a:rPr lang="es-BO" dirty="0"/>
              <a:t>Proceso del desarrollo</a:t>
            </a:r>
          </a:p>
        </p:txBody>
      </p:sp>
      <p:grpSp>
        <p:nvGrpSpPr>
          <p:cNvPr id="3" name="3 Grupo">
            <a:extLst>
              <a:ext uri="{FF2B5EF4-FFF2-40B4-BE49-F238E27FC236}">
                <a16:creationId xmlns:a16="http://schemas.microsoft.com/office/drawing/2014/main" id="{ED85366A-220A-442E-A792-C4251873CE68}"/>
              </a:ext>
            </a:extLst>
          </p:cNvPr>
          <p:cNvGrpSpPr/>
          <p:nvPr/>
        </p:nvGrpSpPr>
        <p:grpSpPr>
          <a:xfrm>
            <a:off x="1588524" y="1109246"/>
            <a:ext cx="8443103" cy="684738"/>
            <a:chOff x="215516" y="5060800"/>
            <a:chExt cx="8443103" cy="684738"/>
          </a:xfrm>
        </p:grpSpPr>
        <p:sp>
          <p:nvSpPr>
            <p:cNvPr id="4" name="2 Rectángulo">
              <a:extLst>
                <a:ext uri="{FF2B5EF4-FFF2-40B4-BE49-F238E27FC236}">
                  <a16:creationId xmlns:a16="http://schemas.microsoft.com/office/drawing/2014/main" id="{8DE58D85-C9DC-4EFB-95CD-CE99A9614BFC}"/>
                </a:ext>
              </a:extLst>
            </p:cNvPr>
            <p:cNvSpPr/>
            <p:nvPr/>
          </p:nvSpPr>
          <p:spPr>
            <a:xfrm>
              <a:off x="215516" y="5060800"/>
              <a:ext cx="1152128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FASE 1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4 Rectángulo">
              <a:extLst>
                <a:ext uri="{FF2B5EF4-FFF2-40B4-BE49-F238E27FC236}">
                  <a16:creationId xmlns:a16="http://schemas.microsoft.com/office/drawing/2014/main" id="{65E6C8FC-D637-40C4-8465-425011DD9D31}"/>
                </a:ext>
              </a:extLst>
            </p:cNvPr>
            <p:cNvSpPr/>
            <p:nvPr/>
          </p:nvSpPr>
          <p:spPr>
            <a:xfrm>
              <a:off x="1889702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FASE 2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5 Rectángulo">
              <a:extLst>
                <a:ext uri="{FF2B5EF4-FFF2-40B4-BE49-F238E27FC236}">
                  <a16:creationId xmlns:a16="http://schemas.microsoft.com/office/drawing/2014/main" id="{1552FFDF-BC03-477A-84B6-28ADB7899B06}"/>
                </a:ext>
              </a:extLst>
            </p:cNvPr>
            <p:cNvSpPr/>
            <p:nvPr/>
          </p:nvSpPr>
          <p:spPr>
            <a:xfrm>
              <a:off x="3307277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FASE 3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6 Rectángulo">
              <a:extLst>
                <a:ext uri="{FF2B5EF4-FFF2-40B4-BE49-F238E27FC236}">
                  <a16:creationId xmlns:a16="http://schemas.microsoft.com/office/drawing/2014/main" id="{9882EA35-B6A9-4D27-911F-CFBE413FB45A}"/>
                </a:ext>
              </a:extLst>
            </p:cNvPr>
            <p:cNvSpPr/>
            <p:nvPr/>
          </p:nvSpPr>
          <p:spPr>
            <a:xfrm>
              <a:off x="477902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FASE 4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7 Rectángulo">
              <a:extLst>
                <a:ext uri="{FF2B5EF4-FFF2-40B4-BE49-F238E27FC236}">
                  <a16:creationId xmlns:a16="http://schemas.microsoft.com/office/drawing/2014/main" id="{89AA78A2-79E6-4D22-9F92-529947EC8748}"/>
                </a:ext>
              </a:extLst>
            </p:cNvPr>
            <p:cNvSpPr/>
            <p:nvPr/>
          </p:nvSpPr>
          <p:spPr>
            <a:xfrm>
              <a:off x="610675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FASE 5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8 Rectángulo">
              <a:extLst>
                <a:ext uri="{FF2B5EF4-FFF2-40B4-BE49-F238E27FC236}">
                  <a16:creationId xmlns:a16="http://schemas.microsoft.com/office/drawing/2014/main" id="{F8C49B29-6C8B-4FE8-B781-9C39C6B6F0CD}"/>
                </a:ext>
              </a:extLst>
            </p:cNvPr>
            <p:cNvSpPr/>
            <p:nvPr/>
          </p:nvSpPr>
          <p:spPr>
            <a:xfrm>
              <a:off x="7434483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Fase 6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3 Grupo">
            <a:extLst>
              <a:ext uri="{FF2B5EF4-FFF2-40B4-BE49-F238E27FC236}">
                <a16:creationId xmlns:a16="http://schemas.microsoft.com/office/drawing/2014/main" id="{08A6D28D-0276-4BF8-AF59-FA917EDE165F}"/>
              </a:ext>
            </a:extLst>
          </p:cNvPr>
          <p:cNvGrpSpPr/>
          <p:nvPr/>
        </p:nvGrpSpPr>
        <p:grpSpPr>
          <a:xfrm>
            <a:off x="1588524" y="5545514"/>
            <a:ext cx="8443103" cy="684738"/>
            <a:chOff x="215516" y="5060800"/>
            <a:chExt cx="8443103" cy="684738"/>
          </a:xfrm>
        </p:grpSpPr>
        <p:sp>
          <p:nvSpPr>
            <p:cNvPr id="11" name="2 Rectángulo">
              <a:extLst>
                <a:ext uri="{FF2B5EF4-FFF2-40B4-BE49-F238E27FC236}">
                  <a16:creationId xmlns:a16="http://schemas.microsoft.com/office/drawing/2014/main" id="{5C6A401B-B23B-4DF6-B339-2C081D69C518}"/>
                </a:ext>
              </a:extLst>
            </p:cNvPr>
            <p:cNvSpPr/>
            <p:nvPr/>
          </p:nvSpPr>
          <p:spPr>
            <a:xfrm>
              <a:off x="215516" y="5060800"/>
              <a:ext cx="1152128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Planeación</a:t>
              </a:r>
            </a:p>
          </p:txBody>
        </p:sp>
        <p:sp>
          <p:nvSpPr>
            <p:cNvPr id="12" name="4 Rectángulo">
              <a:extLst>
                <a:ext uri="{FF2B5EF4-FFF2-40B4-BE49-F238E27FC236}">
                  <a16:creationId xmlns:a16="http://schemas.microsoft.com/office/drawing/2014/main" id="{CC5621C8-FCCD-4690-9AB6-1AAECF6F88E3}"/>
                </a:ext>
              </a:extLst>
            </p:cNvPr>
            <p:cNvSpPr/>
            <p:nvPr/>
          </p:nvSpPr>
          <p:spPr>
            <a:xfrm>
              <a:off x="1889702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Creación</a:t>
              </a:r>
              <a:r>
                <a:rPr lang="es-MX" sz="1200">
                  <a:solidFill>
                    <a:schemeClr val="tx1"/>
                  </a:solidFill>
                </a:rPr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del</a:t>
              </a:r>
              <a:r>
                <a:rPr lang="es-MX" sz="1200" dirty="0">
                  <a:solidFill>
                    <a:schemeClr val="tx1"/>
                  </a:solidFill>
                </a:rPr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Concepto</a:t>
              </a:r>
            </a:p>
          </p:txBody>
        </p:sp>
        <p:sp>
          <p:nvSpPr>
            <p:cNvPr id="13" name="5 Rectángulo">
              <a:extLst>
                <a:ext uri="{FF2B5EF4-FFF2-40B4-BE49-F238E27FC236}">
                  <a16:creationId xmlns:a16="http://schemas.microsoft.com/office/drawing/2014/main" id="{E661A442-9D86-4C62-AC4A-EF263700620C}"/>
                </a:ext>
              </a:extLst>
            </p:cNvPr>
            <p:cNvSpPr/>
            <p:nvPr/>
          </p:nvSpPr>
          <p:spPr>
            <a:xfrm>
              <a:off x="3307277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Desarrollo del Sistema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6 Rectángulo">
              <a:extLst>
                <a:ext uri="{FF2B5EF4-FFF2-40B4-BE49-F238E27FC236}">
                  <a16:creationId xmlns:a16="http://schemas.microsoft.com/office/drawing/2014/main" id="{38B7796F-8140-4D55-B194-7FE5C0275382}"/>
                </a:ext>
              </a:extLst>
            </p:cNvPr>
            <p:cNvSpPr/>
            <p:nvPr/>
          </p:nvSpPr>
          <p:spPr>
            <a:xfrm>
              <a:off x="477902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Ingeniería de detalle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7 Rectángulo">
              <a:extLst>
                <a:ext uri="{FF2B5EF4-FFF2-40B4-BE49-F238E27FC236}">
                  <a16:creationId xmlns:a16="http://schemas.microsoft.com/office/drawing/2014/main" id="{642442FA-FAC0-425D-82FD-C0CB3A15041A}"/>
                </a:ext>
              </a:extLst>
            </p:cNvPr>
            <p:cNvSpPr/>
            <p:nvPr/>
          </p:nvSpPr>
          <p:spPr>
            <a:xfrm>
              <a:off x="610675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Pruebas y Mejoras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8 Rectángulo">
              <a:extLst>
                <a:ext uri="{FF2B5EF4-FFF2-40B4-BE49-F238E27FC236}">
                  <a16:creationId xmlns:a16="http://schemas.microsoft.com/office/drawing/2014/main" id="{E319A2D6-8355-4F85-9595-7574C70AF5EA}"/>
                </a:ext>
              </a:extLst>
            </p:cNvPr>
            <p:cNvSpPr/>
            <p:nvPr/>
          </p:nvSpPr>
          <p:spPr>
            <a:xfrm>
              <a:off x="7434483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Arranque  de Producción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F1B367B-27C7-444B-A797-A6F9D3E99DDB}"/>
              </a:ext>
            </a:extLst>
          </p:cNvPr>
          <p:cNvSpPr/>
          <p:nvPr/>
        </p:nvSpPr>
        <p:spPr>
          <a:xfrm>
            <a:off x="1248708" y="5161212"/>
            <a:ext cx="9311425" cy="14166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E9EE10D-499D-45CC-BA96-C66D1CD43394}"/>
              </a:ext>
            </a:extLst>
          </p:cNvPr>
          <p:cNvSpPr/>
          <p:nvPr/>
        </p:nvSpPr>
        <p:spPr>
          <a:xfrm>
            <a:off x="1588524" y="2007368"/>
            <a:ext cx="1152128" cy="294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E5BAEED-5729-4F43-8F58-2C1278D8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96" y="2141620"/>
            <a:ext cx="403748" cy="43956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CD48FB9-6748-446F-8F2D-B183A199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96" y="2713664"/>
            <a:ext cx="403748" cy="5036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95722AC-831C-49F4-AF9C-C4A181258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058" y="3329613"/>
            <a:ext cx="729833" cy="58092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8850A01-90C7-4206-9393-325C951DB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46" y="4086655"/>
            <a:ext cx="729647" cy="648072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F8D15FA-A1C8-4466-A736-642A8C902A6B}"/>
              </a:ext>
            </a:extLst>
          </p:cNvPr>
          <p:cNvSpPr/>
          <p:nvPr/>
        </p:nvSpPr>
        <p:spPr>
          <a:xfrm>
            <a:off x="3233658" y="1984793"/>
            <a:ext cx="1152128" cy="2948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21FD507-42EE-4A56-9029-98CB59BB3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277" y="2148981"/>
            <a:ext cx="864890" cy="66441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BBFA094-7243-4770-A4F3-721047FB1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265" y="2813395"/>
            <a:ext cx="868914" cy="11552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D438EA4-9B3B-4D87-B672-89FDE51B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408" y="3953426"/>
            <a:ext cx="362759" cy="84380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56C7482-B4C3-4445-975F-E5E2FE20C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5265" y="3968633"/>
            <a:ext cx="445259" cy="882391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598EAB7E-96A2-477A-B19B-61D2A60E00F4}"/>
              </a:ext>
            </a:extLst>
          </p:cNvPr>
          <p:cNvSpPr/>
          <p:nvPr/>
        </p:nvSpPr>
        <p:spPr>
          <a:xfrm>
            <a:off x="4680285" y="1980653"/>
            <a:ext cx="1152128" cy="2948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640D825-F5FE-4963-976B-9FEC28B20B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6163" y="2203032"/>
            <a:ext cx="917806" cy="112658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509E505-EF3E-4C52-96AD-C69BECB0A2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7446" y="3561227"/>
            <a:ext cx="896523" cy="1203655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29F45685-BD11-42CD-9911-AC0F020A2E4C}"/>
              </a:ext>
            </a:extLst>
          </p:cNvPr>
          <p:cNvSpPr/>
          <p:nvPr/>
        </p:nvSpPr>
        <p:spPr>
          <a:xfrm>
            <a:off x="6152031" y="2021458"/>
            <a:ext cx="1152128" cy="2926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E69F3CD4-0B60-4C80-9063-9FFB96594B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1381" y="2214951"/>
            <a:ext cx="873427" cy="2519775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423C8F4-489A-4EAE-9DBA-1B4821061DE4}"/>
              </a:ext>
            </a:extLst>
          </p:cNvPr>
          <p:cNvSpPr/>
          <p:nvPr/>
        </p:nvSpPr>
        <p:spPr>
          <a:xfrm>
            <a:off x="7443509" y="2021458"/>
            <a:ext cx="1152128" cy="294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31990998-69A3-4B04-A440-2F4EAE9A1CE2}"/>
              </a:ext>
            </a:extLst>
          </p:cNvPr>
          <p:cNvSpPr/>
          <p:nvPr/>
        </p:nvSpPr>
        <p:spPr>
          <a:xfrm>
            <a:off x="8807491" y="2031460"/>
            <a:ext cx="1152128" cy="294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48541E27-E955-4209-A04C-5EB3FC5192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4651" y="2214952"/>
            <a:ext cx="917807" cy="258228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E5314B3-E1E6-4EC0-B8CC-2BE9BBBFDF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3490" y="2217704"/>
            <a:ext cx="1013017" cy="25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5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087F0-A998-4AC1-8BBE-B8EC633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596" y="169053"/>
            <a:ext cx="8534400" cy="928227"/>
          </a:xfrm>
        </p:spPr>
        <p:txBody>
          <a:bodyPr/>
          <a:lstStyle/>
          <a:p>
            <a:r>
              <a:rPr lang="es-BO" dirty="0"/>
              <a:t>Proceso de desarrollo</a:t>
            </a:r>
          </a:p>
        </p:txBody>
      </p:sp>
      <p:grpSp>
        <p:nvGrpSpPr>
          <p:cNvPr id="10" name="3 Grupo">
            <a:extLst>
              <a:ext uri="{FF2B5EF4-FFF2-40B4-BE49-F238E27FC236}">
                <a16:creationId xmlns:a16="http://schemas.microsoft.com/office/drawing/2014/main" id="{08A6D28D-0276-4BF8-AF59-FA917EDE165F}"/>
              </a:ext>
            </a:extLst>
          </p:cNvPr>
          <p:cNvGrpSpPr/>
          <p:nvPr/>
        </p:nvGrpSpPr>
        <p:grpSpPr>
          <a:xfrm>
            <a:off x="1575574" y="1359761"/>
            <a:ext cx="8443103" cy="684738"/>
            <a:chOff x="215516" y="5060800"/>
            <a:chExt cx="8443103" cy="684738"/>
          </a:xfrm>
        </p:grpSpPr>
        <p:sp>
          <p:nvSpPr>
            <p:cNvPr id="11" name="2 Rectángulo">
              <a:extLst>
                <a:ext uri="{FF2B5EF4-FFF2-40B4-BE49-F238E27FC236}">
                  <a16:creationId xmlns:a16="http://schemas.microsoft.com/office/drawing/2014/main" id="{5C6A401B-B23B-4DF6-B339-2C081D69C518}"/>
                </a:ext>
              </a:extLst>
            </p:cNvPr>
            <p:cNvSpPr/>
            <p:nvPr/>
          </p:nvSpPr>
          <p:spPr>
            <a:xfrm>
              <a:off x="215516" y="5060800"/>
              <a:ext cx="1152128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Planeación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4 Rectángulo">
              <a:extLst>
                <a:ext uri="{FF2B5EF4-FFF2-40B4-BE49-F238E27FC236}">
                  <a16:creationId xmlns:a16="http://schemas.microsoft.com/office/drawing/2014/main" id="{CC5621C8-FCCD-4690-9AB6-1AAECF6F88E3}"/>
                </a:ext>
              </a:extLst>
            </p:cNvPr>
            <p:cNvSpPr/>
            <p:nvPr/>
          </p:nvSpPr>
          <p:spPr>
            <a:xfrm>
              <a:off x="1889702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Creación</a:t>
              </a:r>
              <a:r>
                <a:rPr lang="es-MX" sz="1200">
                  <a:solidFill>
                    <a:schemeClr val="tx1"/>
                  </a:solidFill>
                </a:rPr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del</a:t>
              </a:r>
              <a:r>
                <a:rPr lang="es-MX" sz="1200" dirty="0">
                  <a:solidFill>
                    <a:schemeClr val="tx1"/>
                  </a:solidFill>
                </a:rPr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Concepto</a:t>
              </a:r>
            </a:p>
          </p:txBody>
        </p:sp>
        <p:sp>
          <p:nvSpPr>
            <p:cNvPr id="13" name="5 Rectángulo">
              <a:extLst>
                <a:ext uri="{FF2B5EF4-FFF2-40B4-BE49-F238E27FC236}">
                  <a16:creationId xmlns:a16="http://schemas.microsoft.com/office/drawing/2014/main" id="{E661A442-9D86-4C62-AC4A-EF263700620C}"/>
                </a:ext>
              </a:extLst>
            </p:cNvPr>
            <p:cNvSpPr/>
            <p:nvPr/>
          </p:nvSpPr>
          <p:spPr>
            <a:xfrm>
              <a:off x="3307277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Desarrollo del Sistema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6 Rectángulo">
              <a:extLst>
                <a:ext uri="{FF2B5EF4-FFF2-40B4-BE49-F238E27FC236}">
                  <a16:creationId xmlns:a16="http://schemas.microsoft.com/office/drawing/2014/main" id="{38B7796F-8140-4D55-B194-7FE5C0275382}"/>
                </a:ext>
              </a:extLst>
            </p:cNvPr>
            <p:cNvSpPr/>
            <p:nvPr/>
          </p:nvSpPr>
          <p:spPr>
            <a:xfrm>
              <a:off x="477902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Ingeniería de detalle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7 Rectángulo">
              <a:extLst>
                <a:ext uri="{FF2B5EF4-FFF2-40B4-BE49-F238E27FC236}">
                  <a16:creationId xmlns:a16="http://schemas.microsoft.com/office/drawing/2014/main" id="{642442FA-FAC0-425D-82FD-C0CB3A15041A}"/>
                </a:ext>
              </a:extLst>
            </p:cNvPr>
            <p:cNvSpPr/>
            <p:nvPr/>
          </p:nvSpPr>
          <p:spPr>
            <a:xfrm>
              <a:off x="610675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Pruebas y Mejoras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8 Rectángulo">
              <a:extLst>
                <a:ext uri="{FF2B5EF4-FFF2-40B4-BE49-F238E27FC236}">
                  <a16:creationId xmlns:a16="http://schemas.microsoft.com/office/drawing/2014/main" id="{E319A2D6-8355-4F85-9595-7574C70AF5EA}"/>
                </a:ext>
              </a:extLst>
            </p:cNvPr>
            <p:cNvSpPr/>
            <p:nvPr/>
          </p:nvSpPr>
          <p:spPr>
            <a:xfrm>
              <a:off x="7434483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>
                  <a:solidFill>
                    <a:schemeClr val="tx1"/>
                  </a:solidFill>
                </a:rPr>
                <a:t>Arranque  de Producción</a:t>
              </a:r>
              <a:endParaRPr lang="es-MX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F1B367B-27C7-444B-A797-A6F9D3E99DDB}"/>
              </a:ext>
            </a:extLst>
          </p:cNvPr>
          <p:cNvSpPr/>
          <p:nvPr/>
        </p:nvSpPr>
        <p:spPr>
          <a:xfrm>
            <a:off x="1340004" y="1041114"/>
            <a:ext cx="9311425" cy="12378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grpSp>
        <p:nvGrpSpPr>
          <p:cNvPr id="18" name="3 Grupo">
            <a:extLst>
              <a:ext uri="{FF2B5EF4-FFF2-40B4-BE49-F238E27FC236}">
                <a16:creationId xmlns:a16="http://schemas.microsoft.com/office/drawing/2014/main" id="{D1497BEF-08E4-4385-A6A9-853EEB591FCF}"/>
              </a:ext>
            </a:extLst>
          </p:cNvPr>
          <p:cNvGrpSpPr/>
          <p:nvPr/>
        </p:nvGrpSpPr>
        <p:grpSpPr>
          <a:xfrm>
            <a:off x="1575574" y="5695979"/>
            <a:ext cx="8443103" cy="684738"/>
            <a:chOff x="215516" y="5060800"/>
            <a:chExt cx="8443103" cy="684738"/>
          </a:xfrm>
        </p:grpSpPr>
        <p:sp>
          <p:nvSpPr>
            <p:cNvPr id="19" name="2 Rectángulo">
              <a:extLst>
                <a:ext uri="{FF2B5EF4-FFF2-40B4-BE49-F238E27FC236}">
                  <a16:creationId xmlns:a16="http://schemas.microsoft.com/office/drawing/2014/main" id="{12A509AE-F01E-40C9-AA2A-C61EFA5CEB84}"/>
                </a:ext>
              </a:extLst>
            </p:cNvPr>
            <p:cNvSpPr/>
            <p:nvPr/>
          </p:nvSpPr>
          <p:spPr>
            <a:xfrm>
              <a:off x="215516" y="5060800"/>
              <a:ext cx="1152128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Planificación      del   Producto</a:t>
              </a:r>
            </a:p>
          </p:txBody>
        </p:sp>
        <p:sp>
          <p:nvSpPr>
            <p:cNvPr id="20" name="4 Rectángulo">
              <a:extLst>
                <a:ext uri="{FF2B5EF4-FFF2-40B4-BE49-F238E27FC236}">
                  <a16:creationId xmlns:a16="http://schemas.microsoft.com/office/drawing/2014/main" id="{7028171C-4564-429C-9CEA-95A2A44FD03B}"/>
                </a:ext>
              </a:extLst>
            </p:cNvPr>
            <p:cNvSpPr/>
            <p:nvPr/>
          </p:nvSpPr>
          <p:spPr>
            <a:xfrm>
              <a:off x="1889702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Generación</a:t>
              </a:r>
              <a:r>
                <a:rPr lang="es-MX" sz="1200" dirty="0">
                  <a:solidFill>
                    <a:schemeClr val="tx1"/>
                  </a:solidFill>
                </a:rPr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del</a:t>
              </a:r>
              <a:r>
                <a:rPr lang="es-MX" sz="1200" dirty="0">
                  <a:solidFill>
                    <a:schemeClr val="tx1"/>
                  </a:solidFill>
                </a:rPr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Concepto</a:t>
              </a:r>
            </a:p>
          </p:txBody>
        </p:sp>
        <p:sp>
          <p:nvSpPr>
            <p:cNvPr id="21" name="5 Rectángulo">
              <a:extLst>
                <a:ext uri="{FF2B5EF4-FFF2-40B4-BE49-F238E27FC236}">
                  <a16:creationId xmlns:a16="http://schemas.microsoft.com/office/drawing/2014/main" id="{DD5D8E80-DC34-490D-AA59-D6B2101FB9E5}"/>
                </a:ext>
              </a:extLst>
            </p:cNvPr>
            <p:cNvSpPr/>
            <p:nvPr/>
          </p:nvSpPr>
          <p:spPr>
            <a:xfrm>
              <a:off x="3307277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  <p:sp>
          <p:nvSpPr>
            <p:cNvPr id="22" name="6 Rectángulo">
              <a:extLst>
                <a:ext uri="{FF2B5EF4-FFF2-40B4-BE49-F238E27FC236}">
                  <a16:creationId xmlns:a16="http://schemas.microsoft.com/office/drawing/2014/main" id="{D17DB7B4-1C29-4019-A203-E4C417C230F7}"/>
                </a:ext>
              </a:extLst>
            </p:cNvPr>
            <p:cNvSpPr/>
            <p:nvPr/>
          </p:nvSpPr>
          <p:spPr>
            <a:xfrm>
              <a:off x="477902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Ingeniería del Producto</a:t>
              </a:r>
            </a:p>
          </p:txBody>
        </p:sp>
        <p:sp>
          <p:nvSpPr>
            <p:cNvPr id="23" name="7 Rectángulo">
              <a:extLst>
                <a:ext uri="{FF2B5EF4-FFF2-40B4-BE49-F238E27FC236}">
                  <a16:creationId xmlns:a16="http://schemas.microsoft.com/office/drawing/2014/main" id="{62BCB531-BD15-4D9F-A7DA-BA58936CFEB2}"/>
                </a:ext>
              </a:extLst>
            </p:cNvPr>
            <p:cNvSpPr/>
            <p:nvPr/>
          </p:nvSpPr>
          <p:spPr>
            <a:xfrm>
              <a:off x="6106753" y="509746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Diseño del Proceso</a:t>
              </a:r>
              <a:r>
                <a:rPr lang="es-MX" sz="1200" dirty="0"/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Industrial</a:t>
              </a:r>
            </a:p>
          </p:txBody>
        </p:sp>
        <p:sp>
          <p:nvSpPr>
            <p:cNvPr id="24" name="8 Rectángulo">
              <a:extLst>
                <a:ext uri="{FF2B5EF4-FFF2-40B4-BE49-F238E27FC236}">
                  <a16:creationId xmlns:a16="http://schemas.microsoft.com/office/drawing/2014/main" id="{BD0E672D-C624-433B-BF41-84E9A00A593F}"/>
                </a:ext>
              </a:extLst>
            </p:cNvPr>
            <p:cNvSpPr/>
            <p:nvPr/>
          </p:nvSpPr>
          <p:spPr>
            <a:xfrm>
              <a:off x="7434483" y="5097466"/>
              <a:ext cx="1224136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b="1" dirty="0">
                  <a:solidFill>
                    <a:schemeClr val="tx1"/>
                  </a:solidFill>
                </a:rPr>
                <a:t>Diseño para Construcción del</a:t>
              </a:r>
              <a:r>
                <a:rPr lang="es-MX" sz="1200" dirty="0"/>
                <a:t> </a:t>
              </a:r>
              <a:r>
                <a:rPr lang="es-MX" sz="1200" b="1" dirty="0">
                  <a:solidFill>
                    <a:schemeClr val="tx1"/>
                  </a:solidFill>
                </a:rPr>
                <a:t>Producto</a:t>
              </a:r>
            </a:p>
          </p:txBody>
        </p:sp>
      </p:grp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71D5ADE-7D6B-4AF2-A863-675535CB0ED5}"/>
              </a:ext>
            </a:extLst>
          </p:cNvPr>
          <p:cNvSpPr/>
          <p:nvPr/>
        </p:nvSpPr>
        <p:spPr>
          <a:xfrm>
            <a:off x="1647582" y="2470890"/>
            <a:ext cx="1152128" cy="294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0D12ECE8-37CF-46A0-A051-DC1EAE8E6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54" y="2605142"/>
            <a:ext cx="403748" cy="43956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275348DF-8D96-4965-B9EF-ADC17AD3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54" y="3177186"/>
            <a:ext cx="403748" cy="50364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FBE779FA-AF9A-4A02-8691-346EFB95B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116" y="3793135"/>
            <a:ext cx="729833" cy="5809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06644A0C-1297-4497-B006-68EEC99CE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804" y="4550177"/>
            <a:ext cx="729647" cy="648072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A0D3193C-A0D7-461C-9085-005B2157B8A3}"/>
              </a:ext>
            </a:extLst>
          </p:cNvPr>
          <p:cNvSpPr/>
          <p:nvPr/>
        </p:nvSpPr>
        <p:spPr>
          <a:xfrm>
            <a:off x="3292716" y="2448315"/>
            <a:ext cx="1152128" cy="2948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A59E1A9A-F03E-47CD-AAE8-4F93A4AA2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335" y="2612503"/>
            <a:ext cx="864890" cy="66441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3F6968F4-5B2E-430D-B28A-B6B1EB29B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323" y="3276917"/>
            <a:ext cx="868914" cy="115523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0B50A45-6EE1-4197-9B20-B0F89B336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8466" y="4416948"/>
            <a:ext cx="362759" cy="84380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11D0D94-B95A-4E47-9294-EDB0FB844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4323" y="4432155"/>
            <a:ext cx="445259" cy="882391"/>
          </a:xfrm>
          <a:prstGeom prst="rect">
            <a:avLst/>
          </a:prstGeom>
        </p:spPr>
      </p:pic>
      <p:sp>
        <p:nvSpPr>
          <p:cNvPr id="54" name="Rectángulo 53">
            <a:extLst>
              <a:ext uri="{FF2B5EF4-FFF2-40B4-BE49-F238E27FC236}">
                <a16:creationId xmlns:a16="http://schemas.microsoft.com/office/drawing/2014/main" id="{6C95C3F1-88C6-4A61-837A-6B272B9B1D4B}"/>
              </a:ext>
            </a:extLst>
          </p:cNvPr>
          <p:cNvSpPr/>
          <p:nvPr/>
        </p:nvSpPr>
        <p:spPr>
          <a:xfrm>
            <a:off x="4739343" y="2444175"/>
            <a:ext cx="1152128" cy="2948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C56C6C54-40C7-483B-99E4-78E465A54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5221" y="2666554"/>
            <a:ext cx="917806" cy="112658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4CB5B7B9-4E4A-424D-96E6-264F4B120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504" y="4024749"/>
            <a:ext cx="896523" cy="1203655"/>
          </a:xfrm>
          <a:prstGeom prst="rect">
            <a:avLst/>
          </a:prstGeom>
        </p:spPr>
      </p:pic>
      <p:sp>
        <p:nvSpPr>
          <p:cNvPr id="57" name="Rectángulo 56">
            <a:extLst>
              <a:ext uri="{FF2B5EF4-FFF2-40B4-BE49-F238E27FC236}">
                <a16:creationId xmlns:a16="http://schemas.microsoft.com/office/drawing/2014/main" id="{A001BC02-2CBB-486D-9935-50687812CBFC}"/>
              </a:ext>
            </a:extLst>
          </p:cNvPr>
          <p:cNvSpPr/>
          <p:nvPr/>
        </p:nvSpPr>
        <p:spPr>
          <a:xfrm>
            <a:off x="6211089" y="2484980"/>
            <a:ext cx="1152128" cy="2926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48BF3486-5AC6-41AB-867F-EEEC9037DD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439" y="2678473"/>
            <a:ext cx="873427" cy="2519775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47E86904-9167-4ADA-8AE0-2D2336E18D35}"/>
              </a:ext>
            </a:extLst>
          </p:cNvPr>
          <p:cNvSpPr/>
          <p:nvPr/>
        </p:nvSpPr>
        <p:spPr>
          <a:xfrm>
            <a:off x="7502567" y="2484980"/>
            <a:ext cx="1152128" cy="294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712F869-1953-4783-AE0C-2FDD90A35329}"/>
              </a:ext>
            </a:extLst>
          </p:cNvPr>
          <p:cNvSpPr/>
          <p:nvPr/>
        </p:nvSpPr>
        <p:spPr>
          <a:xfrm>
            <a:off x="8866549" y="2494982"/>
            <a:ext cx="1152128" cy="294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03650C31-6730-4D67-9791-BF77DC757E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3709" y="2678474"/>
            <a:ext cx="917807" cy="2582284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38F713BF-162C-441D-AB10-CF536868B6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2548" y="2681226"/>
            <a:ext cx="1013017" cy="25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087F0-A998-4AC1-8BBE-B8EC633A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030" y="233384"/>
            <a:ext cx="8534400" cy="1507067"/>
          </a:xfrm>
        </p:spPr>
        <p:txBody>
          <a:bodyPr/>
          <a:lstStyle/>
          <a:p>
            <a:r>
              <a:rPr lang="es-BO" dirty="0"/>
              <a:t>Proceso del desarrollo del producto</a:t>
            </a:r>
          </a:p>
        </p:txBody>
      </p:sp>
      <p:sp>
        <p:nvSpPr>
          <p:cNvPr id="25" name="20 Rectángulo">
            <a:extLst>
              <a:ext uri="{FF2B5EF4-FFF2-40B4-BE49-F238E27FC236}">
                <a16:creationId xmlns:a16="http://schemas.microsoft.com/office/drawing/2014/main" id="{32384D59-6BE0-4C76-A219-C3EF5C3584B7}"/>
              </a:ext>
            </a:extLst>
          </p:cNvPr>
          <p:cNvSpPr/>
          <p:nvPr/>
        </p:nvSpPr>
        <p:spPr>
          <a:xfrm>
            <a:off x="1266410" y="2919009"/>
            <a:ext cx="1080120" cy="172280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Contextualización, creación del valor agregado, impacto social, económico, sustentable, sostenible y ecológico; selección y análisis del ciclo de vida del producto. </a:t>
            </a:r>
          </a:p>
        </p:txBody>
      </p:sp>
      <p:sp>
        <p:nvSpPr>
          <p:cNvPr id="26" name="21 Rectángulo">
            <a:extLst>
              <a:ext uri="{FF2B5EF4-FFF2-40B4-BE49-F238E27FC236}">
                <a16:creationId xmlns:a16="http://schemas.microsoft.com/office/drawing/2014/main" id="{787E6A80-252E-4ED8-B055-CE6A33C551D1}"/>
              </a:ext>
            </a:extLst>
          </p:cNvPr>
          <p:cNvSpPr/>
          <p:nvPr/>
        </p:nvSpPr>
        <p:spPr>
          <a:xfrm>
            <a:off x="2393614" y="2913617"/>
            <a:ext cx="1080120" cy="17171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Análisis de los atributos y del proceso de desarrollo del concepto, identificar necesidades, vincular valores, elaborar características a nivel de sistema y detalle</a:t>
            </a:r>
            <a:r>
              <a:rPr lang="es-MX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22 Rectángulo">
            <a:extLst>
              <a:ext uri="{FF2B5EF4-FFF2-40B4-BE49-F238E27FC236}">
                <a16:creationId xmlns:a16="http://schemas.microsoft.com/office/drawing/2014/main" id="{9506419E-B6D4-4BAF-915D-F247FEAF33F9}"/>
              </a:ext>
            </a:extLst>
          </p:cNvPr>
          <p:cNvSpPr/>
          <p:nvPr/>
        </p:nvSpPr>
        <p:spPr>
          <a:xfrm>
            <a:off x="3551908" y="2925823"/>
            <a:ext cx="1047861" cy="170495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MX" sz="800" dirty="0">
                <a:solidFill>
                  <a:schemeClr val="tx1"/>
                </a:solidFill>
              </a:rPr>
              <a:t>Modelo físico y matemático del concepto, selección de los atributos del producto, definición de requerimientos y especificaciones, prueba del concepto.</a:t>
            </a:r>
            <a:endParaRPr lang="es-MX" sz="800" dirty="0">
              <a:solidFill>
                <a:schemeClr val="tx1"/>
              </a:solidFill>
              <a:ea typeface="Calibri"/>
              <a:cs typeface="Times New Roman"/>
            </a:endParaRPr>
          </a:p>
        </p:txBody>
      </p:sp>
      <p:sp>
        <p:nvSpPr>
          <p:cNvPr id="28" name="23 Rectángulo">
            <a:extLst>
              <a:ext uri="{FF2B5EF4-FFF2-40B4-BE49-F238E27FC236}">
                <a16:creationId xmlns:a16="http://schemas.microsoft.com/office/drawing/2014/main" id="{35DC6163-4891-427F-89F5-582A234EE305}"/>
              </a:ext>
            </a:extLst>
          </p:cNvPr>
          <p:cNvSpPr/>
          <p:nvPr/>
        </p:nvSpPr>
        <p:spPr>
          <a:xfrm>
            <a:off x="5821230" y="2924093"/>
            <a:ext cx="1033177" cy="14296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Diseño a bloques del modelo para la definición de la arquitectura del producto con requerimientos -  especificaciones.</a:t>
            </a:r>
          </a:p>
        </p:txBody>
      </p:sp>
      <p:sp>
        <p:nvSpPr>
          <p:cNvPr id="29" name="24 Rectángulo">
            <a:extLst>
              <a:ext uri="{FF2B5EF4-FFF2-40B4-BE49-F238E27FC236}">
                <a16:creationId xmlns:a16="http://schemas.microsoft.com/office/drawing/2014/main" id="{870F6D11-4E4A-46E9-B9B9-E3BE5A9C05AD}"/>
              </a:ext>
            </a:extLst>
          </p:cNvPr>
          <p:cNvSpPr/>
          <p:nvPr/>
        </p:nvSpPr>
        <p:spPr>
          <a:xfrm>
            <a:off x="6952021" y="2925823"/>
            <a:ext cx="1080120" cy="11399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Diseño: materiales, sujeciones, dispositivos, herramientas y métodos para la construcción del producto</a:t>
            </a:r>
            <a:r>
              <a:rPr lang="es-MX" sz="1100" dirty="0"/>
              <a:t>.</a:t>
            </a:r>
          </a:p>
        </p:txBody>
      </p:sp>
      <p:sp>
        <p:nvSpPr>
          <p:cNvPr id="30" name="25 Rectángulo">
            <a:extLst>
              <a:ext uri="{FF2B5EF4-FFF2-40B4-BE49-F238E27FC236}">
                <a16:creationId xmlns:a16="http://schemas.microsoft.com/office/drawing/2014/main" id="{776506B7-16B8-40AB-A0D0-3B8CE9199453}"/>
              </a:ext>
            </a:extLst>
          </p:cNvPr>
          <p:cNvSpPr/>
          <p:nvPr/>
        </p:nvSpPr>
        <p:spPr>
          <a:xfrm>
            <a:off x="8129754" y="2941555"/>
            <a:ext cx="1080120" cy="12682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MX" sz="800" dirty="0">
                <a:solidFill>
                  <a:schemeClr val="tx1"/>
                </a:solidFill>
              </a:rPr>
              <a:t>Enfoques de los prototipos analíticos y físicos, funcionales alfa, beta y terminados, construcción virtual y diseño del prototipo.</a:t>
            </a:r>
            <a:endParaRPr lang="es-MX" sz="800" dirty="0">
              <a:solidFill>
                <a:schemeClr val="tx1"/>
              </a:solidFill>
              <a:ea typeface="Calibri"/>
              <a:cs typeface="Times New Roman"/>
            </a:endParaRPr>
          </a:p>
        </p:txBody>
      </p:sp>
      <p:sp>
        <p:nvSpPr>
          <p:cNvPr id="31" name="26 Rectángulo">
            <a:extLst>
              <a:ext uri="{FF2B5EF4-FFF2-40B4-BE49-F238E27FC236}">
                <a16:creationId xmlns:a16="http://schemas.microsoft.com/office/drawing/2014/main" id="{C1C11B62-D790-4CC1-82DC-4E698819077A}"/>
              </a:ext>
            </a:extLst>
          </p:cNvPr>
          <p:cNvSpPr/>
          <p:nvPr/>
        </p:nvSpPr>
        <p:spPr>
          <a:xfrm>
            <a:off x="4671778" y="2919009"/>
            <a:ext cx="1080120" cy="114673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Análisis de las variables entradas, salidas  y elementos  del proceso dentro el modelo con sus consideraciones desde el producto.</a:t>
            </a:r>
          </a:p>
        </p:txBody>
      </p:sp>
      <p:sp>
        <p:nvSpPr>
          <p:cNvPr id="32" name="27 Rectángulo">
            <a:extLst>
              <a:ext uri="{FF2B5EF4-FFF2-40B4-BE49-F238E27FC236}">
                <a16:creationId xmlns:a16="http://schemas.microsoft.com/office/drawing/2014/main" id="{C4DEEE15-D574-4643-93EF-0DECBC40AE45}"/>
              </a:ext>
            </a:extLst>
          </p:cNvPr>
          <p:cNvSpPr/>
          <p:nvPr/>
        </p:nvSpPr>
        <p:spPr>
          <a:xfrm>
            <a:off x="9292381" y="2941555"/>
            <a:ext cx="1080120" cy="14122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dirty="0">
                <a:solidFill>
                  <a:schemeClr val="tx1"/>
                </a:solidFill>
              </a:rPr>
              <a:t>Operación de la construcción de las piezas basado en las hojas de proceso, de su manufactura o maquinado, ajuste o selección de las piezas existentes en el mercado.</a:t>
            </a:r>
          </a:p>
        </p:txBody>
      </p:sp>
      <p:grpSp>
        <p:nvGrpSpPr>
          <p:cNvPr id="33" name="18 Grupo">
            <a:extLst>
              <a:ext uri="{FF2B5EF4-FFF2-40B4-BE49-F238E27FC236}">
                <a16:creationId xmlns:a16="http://schemas.microsoft.com/office/drawing/2014/main" id="{B3D49BA1-5AAA-4F85-8350-0235F9DC48F3}"/>
              </a:ext>
            </a:extLst>
          </p:cNvPr>
          <p:cNvGrpSpPr/>
          <p:nvPr/>
        </p:nvGrpSpPr>
        <p:grpSpPr>
          <a:xfrm>
            <a:off x="1266410" y="2097088"/>
            <a:ext cx="9106091" cy="676010"/>
            <a:chOff x="14505" y="2869656"/>
            <a:chExt cx="9106091" cy="676010"/>
          </a:xfrm>
        </p:grpSpPr>
        <p:sp>
          <p:nvSpPr>
            <p:cNvPr id="34" name="3 Rectángulo">
              <a:extLst>
                <a:ext uri="{FF2B5EF4-FFF2-40B4-BE49-F238E27FC236}">
                  <a16:creationId xmlns:a16="http://schemas.microsoft.com/office/drawing/2014/main" id="{11B54279-1E0F-4900-BBFD-1B9AA941E83F}"/>
                </a:ext>
              </a:extLst>
            </p:cNvPr>
            <p:cNvSpPr/>
            <p:nvPr/>
          </p:nvSpPr>
          <p:spPr>
            <a:xfrm>
              <a:off x="14505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Planificación del Producto</a:t>
              </a:r>
            </a:p>
          </p:txBody>
        </p:sp>
        <p:sp>
          <p:nvSpPr>
            <p:cNvPr id="35" name="4 Rectángulo">
              <a:extLst>
                <a:ext uri="{FF2B5EF4-FFF2-40B4-BE49-F238E27FC236}">
                  <a16:creationId xmlns:a16="http://schemas.microsoft.com/office/drawing/2014/main" id="{315744CA-BD77-4037-9F1F-C800019EADE4}"/>
                </a:ext>
              </a:extLst>
            </p:cNvPr>
            <p:cNvSpPr/>
            <p:nvPr/>
          </p:nvSpPr>
          <p:spPr>
            <a:xfrm>
              <a:off x="1141709" y="2869656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Generación del Concepto</a:t>
              </a:r>
            </a:p>
          </p:txBody>
        </p:sp>
        <p:sp>
          <p:nvSpPr>
            <p:cNvPr id="36" name="5 Rectángulo">
              <a:extLst>
                <a:ext uri="{FF2B5EF4-FFF2-40B4-BE49-F238E27FC236}">
                  <a16:creationId xmlns:a16="http://schemas.microsoft.com/office/drawing/2014/main" id="{B35409D6-78E8-4CC9-AF93-2B29C15D66DD}"/>
                </a:ext>
              </a:extLst>
            </p:cNvPr>
            <p:cNvSpPr/>
            <p:nvPr/>
          </p:nvSpPr>
          <p:spPr>
            <a:xfrm>
              <a:off x="2267744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  <p:sp>
          <p:nvSpPr>
            <p:cNvPr id="37" name="6 Rectángulo">
              <a:extLst>
                <a:ext uri="{FF2B5EF4-FFF2-40B4-BE49-F238E27FC236}">
                  <a16:creationId xmlns:a16="http://schemas.microsoft.com/office/drawing/2014/main" id="{D2D425C6-0A34-420E-B4AF-5F689F0CF3CB}"/>
                </a:ext>
              </a:extLst>
            </p:cNvPr>
            <p:cNvSpPr/>
            <p:nvPr/>
          </p:nvSpPr>
          <p:spPr>
            <a:xfrm>
              <a:off x="4594194" y="2880131"/>
              <a:ext cx="980492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Ingeniería del Producto</a:t>
              </a:r>
            </a:p>
          </p:txBody>
        </p:sp>
        <p:sp>
          <p:nvSpPr>
            <p:cNvPr id="38" name="7 Rectángulo">
              <a:extLst>
                <a:ext uri="{FF2B5EF4-FFF2-40B4-BE49-F238E27FC236}">
                  <a16:creationId xmlns:a16="http://schemas.microsoft.com/office/drawing/2014/main" id="{831632FC-D879-443E-8929-59CD811CC384}"/>
                </a:ext>
              </a:extLst>
            </p:cNvPr>
            <p:cNvSpPr/>
            <p:nvPr/>
          </p:nvSpPr>
          <p:spPr>
            <a:xfrm>
              <a:off x="5700116" y="2881862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del Proceso Industrial</a:t>
              </a:r>
            </a:p>
          </p:txBody>
        </p:sp>
        <p:sp>
          <p:nvSpPr>
            <p:cNvPr id="39" name="8 Rectángulo">
              <a:extLst>
                <a:ext uri="{FF2B5EF4-FFF2-40B4-BE49-F238E27FC236}">
                  <a16:creationId xmlns:a16="http://schemas.microsoft.com/office/drawing/2014/main" id="{78DDA982-8FE4-4DE8-B3A5-C099F24ECC50}"/>
                </a:ext>
              </a:extLst>
            </p:cNvPr>
            <p:cNvSpPr/>
            <p:nvPr/>
          </p:nvSpPr>
          <p:spPr>
            <a:xfrm>
              <a:off x="6877849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Diseño para Construcción del Producto</a:t>
              </a:r>
            </a:p>
          </p:txBody>
        </p:sp>
        <p:sp>
          <p:nvSpPr>
            <p:cNvPr id="40" name="16 Rectángulo">
              <a:extLst>
                <a:ext uri="{FF2B5EF4-FFF2-40B4-BE49-F238E27FC236}">
                  <a16:creationId xmlns:a16="http://schemas.microsoft.com/office/drawing/2014/main" id="{1004C0BB-13BC-423D-B853-5757B7E7B071}"/>
                </a:ext>
              </a:extLst>
            </p:cNvPr>
            <p:cNvSpPr/>
            <p:nvPr/>
          </p:nvSpPr>
          <p:spPr>
            <a:xfrm>
              <a:off x="3419873" y="2875047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Piloteo del Diseño del Prototipo</a:t>
              </a:r>
            </a:p>
          </p:txBody>
        </p:sp>
        <p:sp>
          <p:nvSpPr>
            <p:cNvPr id="41" name="17 Rectángulo">
              <a:extLst>
                <a:ext uri="{FF2B5EF4-FFF2-40B4-BE49-F238E27FC236}">
                  <a16:creationId xmlns:a16="http://schemas.microsoft.com/office/drawing/2014/main" id="{3E9A5669-133D-4807-BBA3-126FFFE0D6F5}"/>
                </a:ext>
              </a:extLst>
            </p:cNvPr>
            <p:cNvSpPr/>
            <p:nvPr/>
          </p:nvSpPr>
          <p:spPr>
            <a:xfrm>
              <a:off x="8040476" y="2897594"/>
              <a:ext cx="1080120" cy="6480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chemeClr val="tx1"/>
                  </a:solidFill>
                </a:rPr>
                <a:t>Construcción  Modelo  del Producto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767496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298</TotalTime>
  <Words>1236</Words>
  <Application>Microsoft Office PowerPoint</Application>
  <PresentationFormat>Panorámica</PresentationFormat>
  <Paragraphs>162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3</vt:lpstr>
      <vt:lpstr>Sector</vt:lpstr>
      <vt:lpstr>Diseño Mecatrónico 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Proceso del desarrollo</vt:lpstr>
      <vt:lpstr>Proceso de desarrollo</vt:lpstr>
      <vt:lpstr>Proceso del desarrollo del producto</vt:lpstr>
      <vt:lpstr>Metodología de Diseño</vt:lpstr>
      <vt:lpstr>Planificación del Producto</vt:lpstr>
      <vt:lpstr>Presentación de PowerPoint</vt:lpstr>
      <vt:lpstr>Planificación del Producto</vt:lpstr>
      <vt:lpstr>Equipo de Trabajo para el Desarrollo de un Producto</vt:lpstr>
      <vt:lpstr>Proceso de Planeación</vt:lpstr>
      <vt:lpstr>Visión y Misión</vt:lpstr>
      <vt:lpstr>Identificar Necesidades del Cliente</vt:lpstr>
      <vt:lpstr>Presentación de PowerPoint</vt:lpstr>
      <vt:lpstr>Despliegue de Funciones de Calidad (QFD)</vt:lpstr>
      <vt:lpstr>Presentación de PowerPoint</vt:lpstr>
      <vt:lpstr>Despliegue de la Función de calidad</vt:lpstr>
      <vt:lpstr>Especificaciones Objetivo El valor ideal es el mejor resultado que se puede esperar. El valor marginalmente aceptable es el valor de la métrica que apenas haría viable el producto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del Producto</dc:title>
  <dc:creator>internet</dc:creator>
  <cp:lastModifiedBy>Jose Luis Dorado Ponce de León</cp:lastModifiedBy>
  <cp:revision>24</cp:revision>
  <dcterms:created xsi:type="dcterms:W3CDTF">2019-04-09T12:56:25Z</dcterms:created>
  <dcterms:modified xsi:type="dcterms:W3CDTF">2020-02-20T03:48:02Z</dcterms:modified>
</cp:coreProperties>
</file>